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97" r:id="rId2"/>
  </p:sldMasterIdLst>
  <p:notesMasterIdLst>
    <p:notesMasterId r:id="rId31"/>
  </p:notesMasterIdLst>
  <p:handoutMasterIdLst>
    <p:handoutMasterId r:id="rId32"/>
  </p:handoutMasterIdLst>
  <p:sldIdLst>
    <p:sldId id="256" r:id="rId3"/>
    <p:sldId id="259" r:id="rId4"/>
    <p:sldId id="273" r:id="rId5"/>
    <p:sldId id="261" r:id="rId6"/>
    <p:sldId id="281" r:id="rId7"/>
    <p:sldId id="266" r:id="rId8"/>
    <p:sldId id="265" r:id="rId9"/>
    <p:sldId id="282" r:id="rId10"/>
    <p:sldId id="262" r:id="rId11"/>
    <p:sldId id="283" r:id="rId12"/>
    <p:sldId id="271" r:id="rId13"/>
    <p:sldId id="274" r:id="rId14"/>
    <p:sldId id="267" r:id="rId15"/>
    <p:sldId id="286" r:id="rId16"/>
    <p:sldId id="270" r:id="rId17"/>
    <p:sldId id="285" r:id="rId18"/>
    <p:sldId id="272" r:id="rId19"/>
    <p:sldId id="284" r:id="rId20"/>
    <p:sldId id="275" r:id="rId21"/>
    <p:sldId id="268" r:id="rId22"/>
    <p:sldId id="278" r:id="rId23"/>
    <p:sldId id="269" r:id="rId24"/>
    <p:sldId id="279" r:id="rId25"/>
    <p:sldId id="276" r:id="rId26"/>
    <p:sldId id="280" r:id="rId27"/>
    <p:sldId id="277" r:id="rId28"/>
    <p:sldId id="264" r:id="rId29"/>
    <p:sldId id="258" r:id="rId30"/>
  </p:sldIdLst>
  <p:sldSz cx="12192000" cy="6858000"/>
  <p:notesSz cx="6858000" cy="9144000"/>
  <p:custDataLst>
    <p:tags r:id="rId33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20" userDrawn="1">
          <p15:clr>
            <a:srgbClr val="A4A3A4"/>
          </p15:clr>
        </p15:guide>
        <p15:guide id="2" orient="horz" pos="960" userDrawn="1">
          <p15:clr>
            <a:srgbClr val="A4A3A4"/>
          </p15:clr>
        </p15:guide>
        <p15:guide id="3" orient="horz" pos="3888" userDrawn="1">
          <p15:clr>
            <a:srgbClr val="A4A3A4"/>
          </p15:clr>
        </p15:guide>
        <p15:guide id="4" pos="456" userDrawn="1">
          <p15:clr>
            <a:srgbClr val="A4A3A4"/>
          </p15:clr>
        </p15:guide>
        <p15:guide id="5" pos="729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9CD95"/>
    <a:srgbClr val="46A0DC"/>
    <a:srgbClr val="B7A079"/>
    <a:srgbClr val="2C6A8C"/>
    <a:srgbClr val="000000"/>
    <a:srgbClr val="FFFFFF"/>
    <a:srgbClr val="6D6D6D"/>
    <a:srgbClr val="AB192D"/>
    <a:srgbClr val="C4122F"/>
    <a:srgbClr val="B2B7B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579" autoAdjust="0"/>
  </p:normalViewPr>
  <p:slideViewPr>
    <p:cSldViewPr snapToGrid="0" showGuides="1">
      <p:cViewPr>
        <p:scale>
          <a:sx n="124" d="100"/>
          <a:sy n="124" d="100"/>
        </p:scale>
        <p:origin x="-3072" y="-819"/>
      </p:cViewPr>
      <p:guideLst>
        <p:guide orient="horz" pos="720"/>
        <p:guide orient="horz" pos="960"/>
        <p:guide orient="horz" pos="3888"/>
        <p:guide pos="456"/>
        <p:guide pos="729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88" d="100"/>
          <a:sy n="88" d="100"/>
        </p:scale>
        <p:origin x="2964" y="1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ags" Target="tags/tag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handoutMaster" Target="handoutMasters/handoutMaster1.xml"/><Relationship Id="rId37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0449CD-19C8-44C0-A36B-1667EDB1312B}" type="datetimeFigureOut">
              <a:rPr lang="en-US" smtClean="0"/>
              <a:t>7/20/2021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C7A2D6-6A74-4789-8A27-67CDFFE8E4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0795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4C511E-AA3B-43E3-B946-406AB5E4C4BB}" type="datetimeFigureOut">
              <a:rPr lang="en-US" smtClean="0"/>
              <a:pPr/>
              <a:t>7/20/2021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E4A049-8685-4352-9DC2-828F08FD54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2590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eyWatermark-20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949092" y="2703302"/>
            <a:ext cx="4242908" cy="415469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9600" y="2537925"/>
            <a:ext cx="9144000" cy="1524001"/>
          </a:xfrm>
        </p:spPr>
        <p:txBody>
          <a:bodyPr>
            <a:noAutofit/>
          </a:bodyPr>
          <a:lstStyle>
            <a:lvl1pPr>
              <a:defRPr sz="4000" b="1"/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4293573"/>
            <a:ext cx="9144000" cy="990600"/>
          </a:xfrm>
        </p:spPr>
        <p:txBody>
          <a:bodyPr anchor="t" anchorCtr="0">
            <a:normAutofit/>
          </a:bodyPr>
          <a:lstStyle>
            <a:lvl1pPr marL="0" indent="0" algn="l">
              <a:buNone/>
              <a:defRPr sz="28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3" name="Picture 3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200" y="990601"/>
            <a:ext cx="3383438" cy="10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pos="456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609600" y="1524000"/>
            <a:ext cx="7823200" cy="46482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8737600" y="1524000"/>
            <a:ext cx="2844800" cy="46482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24937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Re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6131" y="1066834"/>
            <a:ext cx="4459738" cy="4428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2590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609600" y="2286000"/>
            <a:ext cx="9144000" cy="1524000"/>
          </a:xfrm>
        </p:spPr>
        <p:txBody>
          <a:bodyPr>
            <a:noAutofit/>
          </a:bodyPr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Subtitle 2"/>
          <p:cNvSpPr>
            <a:spLocks noGrp="1"/>
          </p:cNvSpPr>
          <p:nvPr>
            <p:ph type="subTitle" idx="1"/>
          </p:nvPr>
        </p:nvSpPr>
        <p:spPr>
          <a:xfrm>
            <a:off x="609600" y="4041648"/>
            <a:ext cx="9144000" cy="990600"/>
          </a:xfrm>
        </p:spPr>
        <p:txBody>
          <a:bodyPr anchor="t" anchorCtr="0">
            <a:normAutofit/>
          </a:bodyPr>
          <a:lstStyle>
            <a:lvl1pPr marL="0" indent="0" algn="l">
              <a:buNone/>
              <a:defRPr sz="2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12" name="Picture 4"/>
          <p:cNvPicPr>
            <a:picLocks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200" y="990601"/>
            <a:ext cx="3383438" cy="1105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1182" y="2693986"/>
            <a:ext cx="4260818" cy="4172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0641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609600" y="2286000"/>
            <a:ext cx="9144000" cy="1524000"/>
          </a:xfrm>
        </p:spPr>
        <p:txBody>
          <a:bodyPr>
            <a:noAutofit/>
          </a:bodyPr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609600" y="4041648"/>
            <a:ext cx="9144000" cy="990600"/>
          </a:xfrm>
        </p:spPr>
        <p:txBody>
          <a:bodyPr anchor="t" anchorCtr="0">
            <a:normAutofit/>
          </a:bodyPr>
          <a:lstStyle>
            <a:lvl1pPr marL="0" indent="0" algn="l">
              <a:buNone/>
              <a:defRPr sz="2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14" name="Picture 4"/>
          <p:cNvPicPr>
            <a:picLocks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200" y="990601"/>
            <a:ext cx="3383438" cy="1105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1182" y="2693986"/>
            <a:ext cx="4260818" cy="4172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1596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FEBEB0A-9E3D-4B14-9782-E2AE3DA60D9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09600" y="6400800"/>
            <a:ext cx="6807200" cy="304800"/>
          </a:xfrm>
          <a:prstGeom prst="rect">
            <a:avLst/>
          </a:prstGeom>
        </p:spPr>
        <p:txBody>
          <a:bodyPr/>
          <a:lstStyle>
            <a:lvl1pPr>
              <a:defRPr sz="1600" b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609600" y="2286000"/>
            <a:ext cx="9144000" cy="1524000"/>
          </a:xfrm>
        </p:spPr>
        <p:txBody>
          <a:bodyPr>
            <a:noAutofit/>
          </a:bodyPr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609600" y="4041648"/>
            <a:ext cx="9144000" cy="990600"/>
          </a:xfrm>
        </p:spPr>
        <p:txBody>
          <a:bodyPr anchor="t" anchorCtr="0">
            <a:normAutofit/>
          </a:bodyPr>
          <a:lstStyle>
            <a:lvl1pPr marL="0" indent="0" algn="l">
              <a:buNone/>
              <a:defRPr sz="2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11" name="Picture 4"/>
          <p:cNvPicPr>
            <a:picLocks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200" y="990601"/>
            <a:ext cx="3383438" cy="1105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1182" y="2693986"/>
            <a:ext cx="4260818" cy="4172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213315"/>
      </p:ext>
    </p:extLst>
  </p:cSld>
  <p:clrMapOvr>
    <a:masterClrMapping/>
  </p:clrMapOvr>
  <p:hf hd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3"/>
          <p:cNvSpPr>
            <a:spLocks noGrp="1"/>
          </p:cNvSpPr>
          <p:nvPr>
            <p:ph type="title"/>
          </p:nvPr>
        </p:nvSpPr>
        <p:spPr/>
        <p:txBody>
          <a:bodyPr anchor="b" anchorCtr="0"/>
          <a:lstStyle/>
          <a:p>
            <a:r>
              <a:rPr lang="en-US" noProof="1"/>
              <a:t>Click to edit Master title style</a:t>
            </a:r>
            <a:endParaRPr lang="en-US" dirty="0"/>
          </a:p>
        </p:txBody>
      </p:sp>
      <p:sp>
        <p:nvSpPr>
          <p:cNvPr id="14" name="Rectangle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noProof="1"/>
              <a:t>Click to edit Master text styles</a:t>
            </a:r>
          </a:p>
          <a:p>
            <a:pPr lvl="1"/>
            <a:r>
              <a:rPr lang="en-US" noProof="1"/>
              <a:t>Second level</a:t>
            </a:r>
          </a:p>
          <a:p>
            <a:pPr lvl="2"/>
            <a:r>
              <a:rPr lang="en-US" noProof="1"/>
              <a:t>Third level</a:t>
            </a:r>
          </a:p>
          <a:p>
            <a:pPr lvl="3"/>
            <a:r>
              <a:rPr lang="en-US" noProof="1"/>
              <a:t>Fourth level</a:t>
            </a:r>
          </a:p>
          <a:p>
            <a:pPr lvl="4"/>
            <a:r>
              <a:rPr lang="en-US" noProof="1"/>
              <a:t>Fifth level</a:t>
            </a:r>
            <a:endParaRPr lang="en-US"/>
          </a:p>
        </p:txBody>
      </p:sp>
      <p:sp>
        <p:nvSpPr>
          <p:cNvPr id="27" name="Rectangle 1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4" name="Rectangle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B0023-0CED-47F7-85AE-654F0B232C2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337043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16000" y="1676400"/>
            <a:ext cx="4876800" cy="4495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76400"/>
            <a:ext cx="4876800" cy="4495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Rectangle 19"/>
          <p:cNvSpPr>
            <a:spLocks noGrp="1"/>
          </p:cNvSpPr>
          <p:nvPr>
            <p:ph type="ftr" sz="quarter" idx="11"/>
          </p:nvPr>
        </p:nvSpPr>
        <p:spPr>
          <a:xfrm>
            <a:off x="609600" y="6400800"/>
            <a:ext cx="6807200" cy="3048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549450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16000" y="1496736"/>
            <a:ext cx="4876800" cy="639762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16000" y="2216400"/>
            <a:ext cx="4876800" cy="3955800"/>
          </a:xfrm>
        </p:spPr>
        <p:txBody>
          <a:bodyPr anchor="t" anchorCtr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7600" y="1496736"/>
            <a:ext cx="4876800" cy="639762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7600" y="2216400"/>
            <a:ext cx="4876800" cy="3955800"/>
          </a:xfrm>
        </p:spPr>
        <p:txBody>
          <a:bodyPr anchor="t" anchorCtr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19"/>
          <p:cNvSpPr>
            <a:spLocks noGrp="1"/>
          </p:cNvSpPr>
          <p:nvPr>
            <p:ph type="ftr" sz="quarter" idx="11"/>
          </p:nvPr>
        </p:nvSpPr>
        <p:spPr>
          <a:xfrm>
            <a:off x="609600" y="6400800"/>
            <a:ext cx="6807200" cy="3048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202042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Rectangle 19"/>
          <p:cNvSpPr>
            <a:spLocks noGrp="1"/>
          </p:cNvSpPr>
          <p:nvPr>
            <p:ph type="ftr" sz="quarter" idx="11"/>
          </p:nvPr>
        </p:nvSpPr>
        <p:spPr>
          <a:xfrm>
            <a:off x="609600" y="6400800"/>
            <a:ext cx="6807200" cy="3048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74169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-2795" y="6391657"/>
            <a:ext cx="612396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FEBEB0A-9E3D-4B14-9782-E2AE3DA60D9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Rectangle 19"/>
          <p:cNvSpPr>
            <a:spLocks noGrp="1"/>
          </p:cNvSpPr>
          <p:nvPr>
            <p:ph type="ftr" sz="quarter" idx="11"/>
          </p:nvPr>
        </p:nvSpPr>
        <p:spPr>
          <a:xfrm>
            <a:off x="609600" y="6400800"/>
            <a:ext cx="6807200" cy="3048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1062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2">
    <p:bg>
      <p:bgPr>
        <a:solidFill>
          <a:srgbClr val="AB19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4"/>
          <p:cNvPicPr>
            <a:picLocks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200" y="990601"/>
            <a:ext cx="3383438" cy="1105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1182" y="2693986"/>
            <a:ext cx="4260818" cy="4172236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609600" y="2537925"/>
            <a:ext cx="9144000" cy="1524001"/>
          </a:xfrm>
        </p:spPr>
        <p:txBody>
          <a:bodyPr>
            <a:noAutofit/>
          </a:bodyPr>
          <a:lstStyle>
            <a:lvl1pPr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609600" y="4293573"/>
            <a:ext cx="9144000" cy="990600"/>
          </a:xfrm>
        </p:spPr>
        <p:txBody>
          <a:bodyPr anchor="t" anchorCtr="0">
            <a:normAutofit/>
          </a:bodyPr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16306611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76200"/>
            <a:ext cx="11074400" cy="1066800"/>
          </a:xfrm>
        </p:spPr>
        <p:txBody>
          <a:bodyPr anchor="b">
            <a:normAutofit/>
          </a:bodyPr>
          <a:lstStyle>
            <a:lvl1pPr algn="l">
              <a:defRPr sz="32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23709" y="1524001"/>
            <a:ext cx="7058691" cy="4648199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1890" y="1524000"/>
            <a:ext cx="3564876" cy="464820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 rot="5400000">
            <a:off x="2447147" y="3581135"/>
            <a:ext cx="3810000" cy="2117"/>
          </a:xfrm>
          <a:prstGeom prst="line">
            <a:avLst/>
          </a:prstGeom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19"/>
          <p:cNvSpPr>
            <a:spLocks noGrp="1"/>
          </p:cNvSpPr>
          <p:nvPr>
            <p:ph type="ftr" sz="quarter" idx="11"/>
          </p:nvPr>
        </p:nvSpPr>
        <p:spPr>
          <a:xfrm>
            <a:off x="609600" y="6400800"/>
            <a:ext cx="6807200" cy="3048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604582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609600" y="1524000"/>
            <a:ext cx="7823200" cy="4648200"/>
          </a:xfrm>
        </p:spPr>
        <p:txBody>
          <a:bodyPr/>
          <a:lstStyle/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8737600" y="1524000"/>
            <a:ext cx="2844800" cy="46482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2792078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Re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6131" y="1066834"/>
            <a:ext cx="4459738" cy="4428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1876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11430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blurRad="215900" dist="76200" dir="54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5475" y="1447800"/>
            <a:ext cx="9144000" cy="1676400"/>
          </a:xfrm>
        </p:spPr>
        <p:txBody>
          <a:bodyPr anchor="b" anchorCtr="0"/>
          <a:lstStyle>
            <a:lvl1pPr algn="l">
              <a:defRPr lang="en-US" sz="40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5475" y="3124200"/>
            <a:ext cx="9144000" cy="914400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25475" y="6400800"/>
            <a:ext cx="6807200" cy="304800"/>
          </a:xfrm>
          <a:prstGeom prst="rect">
            <a:avLst/>
          </a:prstGeom>
        </p:spPr>
        <p:txBody>
          <a:bodyPr/>
          <a:lstStyle>
            <a:lvl1pPr>
              <a:defRPr sz="1600" b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8" name="Picture 7" descr="greyWatermark-20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949092" y="2703302"/>
            <a:ext cx="4242908" cy="4154698"/>
          </a:xfrm>
          <a:prstGeom prst="rect">
            <a:avLst/>
          </a:prstGeom>
        </p:spPr>
      </p:pic>
    </p:spTree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pos="456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3"/>
          <p:cNvSpPr>
            <a:spLocks noGrp="1"/>
          </p:cNvSpPr>
          <p:nvPr>
            <p:ph type="title"/>
          </p:nvPr>
        </p:nvSpPr>
        <p:spPr/>
        <p:txBody>
          <a:bodyPr anchor="b" anchorCtr="0"/>
          <a:lstStyle/>
          <a:p>
            <a:r>
              <a:rPr lang="en-US" noProof="1"/>
              <a:t>Click to edit Master title style</a:t>
            </a:r>
            <a:endParaRPr lang="en-US" dirty="0"/>
          </a:p>
        </p:txBody>
      </p:sp>
      <p:sp>
        <p:nvSpPr>
          <p:cNvPr id="14" name="Rectangle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noProof="1"/>
              <a:t>Click to edit Master text styles</a:t>
            </a:r>
          </a:p>
          <a:p>
            <a:pPr lvl="1"/>
            <a:r>
              <a:rPr lang="en-US" noProof="1"/>
              <a:t>Second level</a:t>
            </a:r>
          </a:p>
          <a:p>
            <a:pPr lvl="2"/>
            <a:r>
              <a:rPr lang="en-US" noProof="1"/>
              <a:t>Third level</a:t>
            </a:r>
          </a:p>
          <a:p>
            <a:pPr lvl="3"/>
            <a:r>
              <a:rPr lang="en-US" noProof="1"/>
              <a:t>Fourth level</a:t>
            </a:r>
          </a:p>
          <a:p>
            <a:pPr lvl="4"/>
            <a:r>
              <a:rPr lang="en-US" noProof="1"/>
              <a:t>Fifth level</a:t>
            </a:r>
            <a:endParaRPr lang="en-US" dirty="0"/>
          </a:p>
        </p:txBody>
      </p:sp>
      <p:sp>
        <p:nvSpPr>
          <p:cNvPr id="27" name="Rectangle 1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4" name="Rectangle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B0023-0CED-47F7-85AE-654F0B232C2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57096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16000" y="1676400"/>
            <a:ext cx="4876800" cy="4495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76400"/>
            <a:ext cx="4876800" cy="4495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Rectangle 19"/>
          <p:cNvSpPr>
            <a:spLocks noGrp="1"/>
          </p:cNvSpPr>
          <p:nvPr>
            <p:ph type="ftr" sz="quarter" idx="11"/>
          </p:nvPr>
        </p:nvSpPr>
        <p:spPr>
          <a:xfrm>
            <a:off x="609600" y="6400800"/>
            <a:ext cx="6807200" cy="304800"/>
          </a:xfrm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16000" y="1496736"/>
            <a:ext cx="4876800" cy="639762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16000" y="2216400"/>
            <a:ext cx="4876800" cy="3955800"/>
          </a:xfrm>
        </p:spPr>
        <p:txBody>
          <a:bodyPr anchor="t" anchorCtr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7600" y="1496736"/>
            <a:ext cx="4876800" cy="639762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7600" y="2216400"/>
            <a:ext cx="4876800" cy="3955800"/>
          </a:xfrm>
        </p:spPr>
        <p:txBody>
          <a:bodyPr anchor="t" anchorCtr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19"/>
          <p:cNvSpPr>
            <a:spLocks noGrp="1"/>
          </p:cNvSpPr>
          <p:nvPr>
            <p:ph type="ftr" sz="quarter" idx="11"/>
          </p:nvPr>
        </p:nvSpPr>
        <p:spPr>
          <a:xfrm>
            <a:off x="609600" y="6400800"/>
            <a:ext cx="6807200" cy="304800"/>
          </a:xfrm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Rectangle 19"/>
          <p:cNvSpPr>
            <a:spLocks noGrp="1"/>
          </p:cNvSpPr>
          <p:nvPr>
            <p:ph type="ftr" sz="quarter" idx="11"/>
          </p:nvPr>
        </p:nvSpPr>
        <p:spPr>
          <a:xfrm>
            <a:off x="609600" y="6400800"/>
            <a:ext cx="6807200" cy="304800"/>
          </a:xfrm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" y="6391657"/>
            <a:ext cx="612396" cy="365125"/>
          </a:xfrm>
        </p:spPr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Rectangle 19"/>
          <p:cNvSpPr>
            <a:spLocks noGrp="1"/>
          </p:cNvSpPr>
          <p:nvPr>
            <p:ph type="ftr" sz="quarter" idx="11"/>
          </p:nvPr>
        </p:nvSpPr>
        <p:spPr>
          <a:xfrm>
            <a:off x="609600" y="6400800"/>
            <a:ext cx="6807200" cy="304800"/>
          </a:xfrm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76200"/>
            <a:ext cx="11074400" cy="1066800"/>
          </a:xfrm>
        </p:spPr>
        <p:txBody>
          <a:bodyPr anchor="b">
            <a:normAutofit/>
          </a:bodyPr>
          <a:lstStyle>
            <a:lvl1pPr algn="l"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23709" y="1524001"/>
            <a:ext cx="7058691" cy="4648199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1890" y="1524000"/>
            <a:ext cx="3564876" cy="464820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 rot="5400000">
            <a:off x="2447147" y="3581135"/>
            <a:ext cx="3810000" cy="2117"/>
          </a:xfrm>
          <a:prstGeom prst="line">
            <a:avLst/>
          </a:prstGeom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19"/>
          <p:cNvSpPr>
            <a:spLocks noGrp="1"/>
          </p:cNvSpPr>
          <p:nvPr>
            <p:ph type="ftr" sz="quarter" idx="11"/>
          </p:nvPr>
        </p:nvSpPr>
        <p:spPr>
          <a:xfrm>
            <a:off x="609600" y="6400800"/>
            <a:ext cx="6807200" cy="3048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53383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351367"/>
            <a:ext cx="10972800" cy="8001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24000"/>
            <a:ext cx="10972800" cy="46482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" y="6387664"/>
            <a:ext cx="609600" cy="3941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fld id="{BFEBEB0A-9E3D-4B14-9782-E2AE3DA60D9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609600" y="1234967"/>
            <a:ext cx="11582400" cy="4571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TextBox 9"/>
          <p:cNvSpPr txBox="1"/>
          <p:nvPr userDrawn="1"/>
        </p:nvSpPr>
        <p:spPr>
          <a:xfrm>
            <a:off x="7315200" y="6400800"/>
            <a:ext cx="447040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bg2"/>
                </a:solidFill>
                <a:latin typeface="Times New Roman" pitchFamily="18" charset="0"/>
                <a:cs typeface="Times New Roman" pitchFamily="18" charset="0"/>
              </a:rPr>
              <a:t>Worcester Polytechnic Institute</a:t>
            </a:r>
          </a:p>
        </p:txBody>
      </p:sp>
      <p:sp>
        <p:nvSpPr>
          <p:cNvPr id="1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09600" y="6400800"/>
            <a:ext cx="6807200" cy="304800"/>
          </a:xfrm>
          <a:prstGeom prst="rect">
            <a:avLst/>
          </a:prstGeom>
        </p:spPr>
        <p:txBody>
          <a:bodyPr/>
          <a:lstStyle>
            <a:lvl1pPr>
              <a:defRPr sz="1600" b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82" r:id="rId2"/>
    <p:sldLayoutId id="2147483663" r:id="rId3"/>
    <p:sldLayoutId id="2147483695" r:id="rId4"/>
    <p:sldLayoutId id="2147483664" r:id="rId5"/>
    <p:sldLayoutId id="2147483665" r:id="rId6"/>
    <p:sldLayoutId id="2147483666" r:id="rId7"/>
    <p:sldLayoutId id="2147483667" r:id="rId8"/>
    <p:sldLayoutId id="2147483683" r:id="rId9"/>
    <p:sldLayoutId id="2147483696" r:id="rId10"/>
    <p:sldLayoutId id="2147483708" r:id="rId11"/>
  </p:sldLayoutIdLst>
  <p:hf hdr="0" dt="0"/>
  <p:txStyles>
    <p:titleStyle>
      <a:lvl1pPr algn="l" defTabSz="914400" rtl="0" eaLnBrk="1" latinLnBrk="0" hangingPunct="1">
        <a:spcBef>
          <a:spcPct val="0"/>
        </a:spcBef>
        <a:buNone/>
        <a:defRPr sz="3200" b="1" kern="1200">
          <a:solidFill>
            <a:schemeClr val="tx1">
              <a:lumMod val="85000"/>
              <a:lumOff val="15000"/>
            </a:schemeClr>
          </a:solidFill>
          <a:latin typeface="Verdana" pitchFamily="34" charset="0"/>
          <a:ea typeface="Verdana" pitchFamily="34" charset="0"/>
          <a:cs typeface="Verdana" pitchFamily="34" charset="0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74320" algn="l" defTabSz="914400" rtl="0" eaLnBrk="1" latinLnBrk="0" hangingPunct="1">
        <a:lnSpc>
          <a:spcPct val="95000"/>
        </a:lnSpc>
        <a:spcBef>
          <a:spcPts val="1200"/>
        </a:spcBef>
        <a:buClr>
          <a:schemeClr val="bg2"/>
        </a:buClr>
        <a:buFont typeface="Arial" pitchFamily="34" charset="0"/>
        <a:buChar char="•"/>
        <a:defRPr sz="2400" kern="1200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1pPr>
      <a:lvl2pPr marL="594360" indent="-274320" algn="l" defTabSz="914400" rtl="0" eaLnBrk="1" latinLnBrk="0" hangingPunct="1">
        <a:lnSpc>
          <a:spcPct val="95000"/>
        </a:lnSpc>
        <a:spcBef>
          <a:spcPts val="600"/>
        </a:spcBef>
        <a:buClr>
          <a:schemeClr val="bg2"/>
        </a:buClr>
        <a:buFont typeface="Verdana" pitchFamily="34" charset="0"/>
        <a:buChar char="─"/>
        <a:defRPr sz="2000" kern="1200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2pPr>
      <a:lvl3pPr marL="868680" indent="-228600" algn="l" defTabSz="914400" rtl="0" eaLnBrk="1" latinLnBrk="0" hangingPunct="1">
        <a:lnSpc>
          <a:spcPct val="95000"/>
        </a:lnSpc>
        <a:spcBef>
          <a:spcPts val="600"/>
        </a:spcBef>
        <a:buClr>
          <a:schemeClr val="bg2"/>
        </a:buClr>
        <a:buFont typeface="Wingdings" pitchFamily="2" charset="2"/>
        <a:buChar char="§"/>
        <a:defRPr sz="1800" kern="1200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3pPr>
      <a:lvl4pPr marL="1143000" indent="-228600" algn="l" defTabSz="914400" rtl="0" eaLnBrk="1" latinLnBrk="0" hangingPunct="1">
        <a:lnSpc>
          <a:spcPct val="95000"/>
        </a:lnSpc>
        <a:spcBef>
          <a:spcPts val="600"/>
        </a:spcBef>
        <a:buClr>
          <a:schemeClr val="bg2"/>
        </a:buClr>
        <a:buFont typeface="Courier New" pitchFamily="49" charset="0"/>
        <a:buChar char="o"/>
        <a:defRPr sz="1600" kern="1200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4pPr>
      <a:lvl5pPr marL="1371600" indent="-228600" algn="l" defTabSz="914400" rtl="0" eaLnBrk="1" latinLnBrk="0" hangingPunct="1">
        <a:lnSpc>
          <a:spcPct val="95000"/>
        </a:lnSpc>
        <a:spcBef>
          <a:spcPts val="600"/>
        </a:spcBef>
        <a:buClr>
          <a:schemeClr val="bg2"/>
        </a:buClr>
        <a:buFont typeface="Arial" pitchFamily="34" charset="0"/>
        <a:buChar char="•"/>
        <a:defRPr sz="1600" kern="1200" baseline="0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5pPr>
      <a:lvl6pPr marL="164592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1901952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219456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8pPr>
      <a:lvl9pPr marL="246888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342900"/>
            <a:ext cx="10972800" cy="8001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24000"/>
            <a:ext cx="10972800" cy="46482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" y="6391657"/>
            <a:ext cx="609600" cy="3139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fld id="{BFEBEB0A-9E3D-4B14-9782-E2AE3DA60D9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609600" y="1234967"/>
            <a:ext cx="11582400" cy="4571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TextBox 9"/>
          <p:cNvSpPr txBox="1"/>
          <p:nvPr userDrawn="1"/>
        </p:nvSpPr>
        <p:spPr>
          <a:xfrm>
            <a:off x="7315200" y="6400800"/>
            <a:ext cx="447040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Worcester Polytechnic Institute</a:t>
            </a:r>
          </a:p>
        </p:txBody>
      </p:sp>
      <p:sp>
        <p:nvSpPr>
          <p:cNvPr id="1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09600" y="6400800"/>
            <a:ext cx="6807200" cy="304800"/>
          </a:xfrm>
          <a:prstGeom prst="rect">
            <a:avLst/>
          </a:prstGeom>
        </p:spPr>
        <p:txBody>
          <a:bodyPr/>
          <a:lstStyle>
            <a:lvl1pPr>
              <a:defRPr sz="1600" b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68943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9" r:id="rId11"/>
  </p:sldLayoutIdLst>
  <p:hf hdr="0" dt="0"/>
  <p:txStyles>
    <p:titleStyle>
      <a:lvl1pPr algn="l" defTabSz="914400" rtl="0" eaLnBrk="1" latinLnBrk="0" hangingPunct="1">
        <a:spcBef>
          <a:spcPct val="0"/>
        </a:spcBef>
        <a:buNone/>
        <a:defRPr sz="3200" b="1" kern="1200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74320" algn="l" defTabSz="914400" rtl="0" eaLnBrk="1" latinLnBrk="0" hangingPunct="1">
        <a:lnSpc>
          <a:spcPct val="95000"/>
        </a:lnSpc>
        <a:spcBef>
          <a:spcPts val="1200"/>
        </a:spcBef>
        <a:buClr>
          <a:schemeClr val="bg2"/>
        </a:buClr>
        <a:buFont typeface="Arial" pitchFamily="34" charset="0"/>
        <a:buChar char="•"/>
        <a:defRPr sz="2400" kern="1200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1pPr>
      <a:lvl2pPr marL="594360" indent="-274320" algn="l" defTabSz="914400" rtl="0" eaLnBrk="1" latinLnBrk="0" hangingPunct="1">
        <a:lnSpc>
          <a:spcPct val="95000"/>
        </a:lnSpc>
        <a:spcBef>
          <a:spcPts val="600"/>
        </a:spcBef>
        <a:buClr>
          <a:schemeClr val="bg2"/>
        </a:buClr>
        <a:buFont typeface="Verdana" pitchFamily="34" charset="0"/>
        <a:buChar char="─"/>
        <a:defRPr sz="2000" kern="1200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2pPr>
      <a:lvl3pPr marL="868680" indent="-228600" algn="l" defTabSz="914400" rtl="0" eaLnBrk="1" latinLnBrk="0" hangingPunct="1">
        <a:lnSpc>
          <a:spcPct val="95000"/>
        </a:lnSpc>
        <a:spcBef>
          <a:spcPts val="600"/>
        </a:spcBef>
        <a:buClr>
          <a:schemeClr val="bg2"/>
        </a:buClr>
        <a:buFont typeface="Wingdings" pitchFamily="2" charset="2"/>
        <a:buChar char="§"/>
        <a:defRPr sz="1800" kern="1200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3pPr>
      <a:lvl4pPr marL="1143000" indent="-228600" algn="l" defTabSz="914400" rtl="0" eaLnBrk="1" latinLnBrk="0" hangingPunct="1">
        <a:lnSpc>
          <a:spcPct val="95000"/>
        </a:lnSpc>
        <a:spcBef>
          <a:spcPts val="600"/>
        </a:spcBef>
        <a:buClr>
          <a:schemeClr val="bg2"/>
        </a:buClr>
        <a:buFont typeface="Courier New" pitchFamily="49" charset="0"/>
        <a:buChar char="o"/>
        <a:defRPr sz="1600" kern="1200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4pPr>
      <a:lvl5pPr marL="1371600" indent="-228600" algn="l" defTabSz="914400" rtl="0" eaLnBrk="1" latinLnBrk="0" hangingPunct="1">
        <a:lnSpc>
          <a:spcPct val="95000"/>
        </a:lnSpc>
        <a:spcBef>
          <a:spcPts val="600"/>
        </a:spcBef>
        <a:buClr>
          <a:schemeClr val="bg2"/>
        </a:buClr>
        <a:buFont typeface="Arial" pitchFamily="34" charset="0"/>
        <a:buChar char="•"/>
        <a:defRPr sz="1600" kern="1200" baseline="0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5pPr>
      <a:lvl6pPr marL="164592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1901952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219456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8pPr>
      <a:lvl9pPr marL="246888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Poster Evolution </a:t>
            </a:r>
            <a:br>
              <a:rPr lang="en-US" dirty="0"/>
            </a:br>
            <a:r>
              <a:rPr lang="en-US" dirty="0"/>
              <a:t>from 2014-2021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ML Tlachac</a:t>
            </a:r>
          </a:p>
        </p:txBody>
      </p:sp>
    </p:spTree>
    <p:extLst>
      <p:ext uri="{BB962C8B-B14F-4D97-AF65-F5344CB8AC3E}">
        <p14:creationId xmlns:p14="http://schemas.microsoft.com/office/powerpoint/2010/main" val="42830927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3796999-5F49-4257-AE4D-AA1D42932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0D8409B-E7FB-4001-8CA9-9236BF9673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A97BE3-64C5-46BA-A6EB-075C018BD8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609"/>
            <a:ext cx="8796102" cy="675678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609B3F4-5D5A-4FA8-B28F-D3E1CA5A0E8B}"/>
              </a:ext>
            </a:extLst>
          </p:cNvPr>
          <p:cNvSpPr txBox="1"/>
          <p:nvPr/>
        </p:nvSpPr>
        <p:spPr>
          <a:xfrm>
            <a:off x="9986962" y="250031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2400" dirty="0"/>
              <a:t>Year: 2015</a:t>
            </a:r>
          </a:p>
          <a:p>
            <a:pPr algn="ctr"/>
            <a:r>
              <a:rPr lang="en-US" sz="2400" dirty="0"/>
              <a:t>Tool: Latex</a:t>
            </a:r>
          </a:p>
        </p:txBody>
      </p:sp>
    </p:spTree>
    <p:extLst>
      <p:ext uri="{BB962C8B-B14F-4D97-AF65-F5344CB8AC3E}">
        <p14:creationId xmlns:p14="http://schemas.microsoft.com/office/powerpoint/2010/main" val="8257085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3796999-5F49-4257-AE4D-AA1D42932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0D8409B-E7FB-4001-8CA9-9236BF9673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A97BE3-64C5-46BA-A6EB-075C018BD8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609"/>
            <a:ext cx="8796102" cy="675678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609B3F4-5D5A-4FA8-B28F-D3E1CA5A0E8B}"/>
              </a:ext>
            </a:extLst>
          </p:cNvPr>
          <p:cNvSpPr txBox="1"/>
          <p:nvPr/>
        </p:nvSpPr>
        <p:spPr>
          <a:xfrm>
            <a:off x="9986962" y="250031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2400" dirty="0"/>
              <a:t>Year: 2015</a:t>
            </a:r>
          </a:p>
          <a:p>
            <a:pPr algn="ctr"/>
            <a:r>
              <a:rPr lang="en-US" sz="2400" dirty="0"/>
              <a:t>Tool: Latex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A4A283C7-9CF6-4C44-8F68-73EF0B4DA231}"/>
              </a:ext>
            </a:extLst>
          </p:cNvPr>
          <p:cNvSpPr txBox="1">
            <a:spLocks/>
          </p:cNvSpPr>
          <p:nvPr/>
        </p:nvSpPr>
        <p:spPr>
          <a:xfrm>
            <a:off x="8992909" y="1928290"/>
            <a:ext cx="2902506" cy="3722415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274320" indent="-274320" algn="l" defTabSz="914400" rtl="0" eaLnBrk="1" latinLnBrk="0" hangingPunct="1">
              <a:lnSpc>
                <a:spcPct val="95000"/>
              </a:lnSpc>
              <a:spcBef>
                <a:spcPts val="1200"/>
              </a:spcBef>
              <a:buClr>
                <a:schemeClr val="bg2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94360" indent="-274320" algn="l" defTabSz="914400" rtl="0" eaLnBrk="1" latinLnBrk="0" hangingPunct="1">
              <a:lnSpc>
                <a:spcPct val="95000"/>
              </a:lnSpc>
              <a:spcBef>
                <a:spcPts val="600"/>
              </a:spcBef>
              <a:buClr>
                <a:schemeClr val="bg2"/>
              </a:buClr>
              <a:buFont typeface="Verdana" pitchFamily="34" charset="0"/>
              <a:buChar char="─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68680" indent="-228600" algn="l" defTabSz="914400" rtl="0" eaLnBrk="1" latinLnBrk="0" hangingPunct="1">
              <a:lnSpc>
                <a:spcPct val="95000"/>
              </a:lnSpc>
              <a:spcBef>
                <a:spcPts val="600"/>
              </a:spcBef>
              <a:buClr>
                <a:schemeClr val="bg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3000" indent="-228600" algn="l" defTabSz="914400" rtl="0" eaLnBrk="1" latinLnBrk="0" hangingPunct="1">
              <a:lnSpc>
                <a:spcPct val="95000"/>
              </a:lnSpc>
              <a:spcBef>
                <a:spcPts val="600"/>
              </a:spcBef>
              <a:buClr>
                <a:schemeClr val="bg2"/>
              </a:buClr>
              <a:buFont typeface="Courier New" pitchFamily="49" charset="0"/>
              <a:buChar char="o"/>
              <a:defRPr sz="16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371600" indent="-228600" algn="l" defTabSz="914400" rtl="0" eaLnBrk="1" latinLnBrk="0" hangingPunct="1">
              <a:lnSpc>
                <a:spcPct val="95000"/>
              </a:lnSpc>
              <a:spcBef>
                <a:spcPts val="600"/>
              </a:spcBef>
              <a:buClr>
                <a:schemeClr val="bg2"/>
              </a:buClr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64592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90195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9456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46888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Self Critiques</a:t>
            </a:r>
          </a:p>
          <a:p>
            <a:r>
              <a:rPr lang="en-US" dirty="0"/>
              <a:t>Bad color choice</a:t>
            </a:r>
          </a:p>
          <a:p>
            <a:r>
              <a:rPr lang="en-US" dirty="0"/>
              <a:t>Missing header logos</a:t>
            </a:r>
          </a:p>
          <a:p>
            <a:r>
              <a:rPr lang="en-US" dirty="0"/>
              <a:t>Too much text</a:t>
            </a:r>
          </a:p>
          <a:p>
            <a:r>
              <a:rPr lang="en-US" dirty="0"/>
              <a:t>Text too small</a:t>
            </a:r>
          </a:p>
          <a:p>
            <a:r>
              <a:rPr lang="en-US" dirty="0"/>
              <a:t>Too much future research</a:t>
            </a:r>
          </a:p>
          <a:p>
            <a:r>
              <a:rPr lang="en-US" dirty="0"/>
              <a:t>Good inclusion of visualizations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96520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26E24E-6DB1-429B-BDF4-F75A0E6CD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Stage 2: Early Grad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364EDE-A2AA-454F-B5A5-A71DA2B352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B9A152-7630-456F-A963-F6A50A99D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9E692A-C0A7-4A07-AB23-0D4FA698FD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14149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14535DA-113E-4742-AD7A-9671EA7782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41F074-624B-40A3-9EE7-76E2838EF1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8826"/>
            <a:ext cx="8751094" cy="644034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BE18468-1A2A-4FB2-8583-0F7F9B29BD17}"/>
              </a:ext>
            </a:extLst>
          </p:cNvPr>
          <p:cNvSpPr txBox="1"/>
          <p:nvPr/>
        </p:nvSpPr>
        <p:spPr>
          <a:xfrm>
            <a:off x="9986962" y="250031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2400" dirty="0"/>
              <a:t>Year: 2018</a:t>
            </a:r>
          </a:p>
          <a:p>
            <a:pPr algn="ctr"/>
            <a:r>
              <a:rPr lang="en-US" sz="2400" dirty="0"/>
              <a:t>Tool: Latex</a:t>
            </a:r>
          </a:p>
        </p:txBody>
      </p:sp>
    </p:spTree>
    <p:extLst>
      <p:ext uri="{BB962C8B-B14F-4D97-AF65-F5344CB8AC3E}">
        <p14:creationId xmlns:p14="http://schemas.microsoft.com/office/powerpoint/2010/main" val="2099686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14535DA-113E-4742-AD7A-9671EA7782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41F074-624B-40A3-9EE7-76E2838EF1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8826"/>
            <a:ext cx="8751094" cy="644034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BE18468-1A2A-4FB2-8583-0F7F9B29BD17}"/>
              </a:ext>
            </a:extLst>
          </p:cNvPr>
          <p:cNvSpPr txBox="1"/>
          <p:nvPr/>
        </p:nvSpPr>
        <p:spPr>
          <a:xfrm>
            <a:off x="9986962" y="250031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2400" dirty="0"/>
              <a:t>Year: 2018</a:t>
            </a:r>
          </a:p>
          <a:p>
            <a:pPr algn="ctr"/>
            <a:r>
              <a:rPr lang="en-US" sz="2400" dirty="0"/>
              <a:t>Tool: Latex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4CA0D62D-54D6-4426-80CF-1D1048C03900}"/>
              </a:ext>
            </a:extLst>
          </p:cNvPr>
          <p:cNvSpPr txBox="1">
            <a:spLocks/>
          </p:cNvSpPr>
          <p:nvPr/>
        </p:nvSpPr>
        <p:spPr>
          <a:xfrm>
            <a:off x="8992909" y="2442642"/>
            <a:ext cx="2902506" cy="2647832"/>
          </a:xfrm>
          <a:prstGeom prst="rect">
            <a:avLst/>
          </a:prstGeom>
        </p:spPr>
        <p:txBody>
          <a:bodyPr>
            <a:normAutofit/>
          </a:bodyPr>
          <a:lstStyle>
            <a:lvl1pPr marL="274320" indent="-274320" algn="l" defTabSz="914400" rtl="0" eaLnBrk="1" latinLnBrk="0" hangingPunct="1">
              <a:lnSpc>
                <a:spcPct val="95000"/>
              </a:lnSpc>
              <a:spcBef>
                <a:spcPts val="1200"/>
              </a:spcBef>
              <a:buClr>
                <a:schemeClr val="bg2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94360" indent="-274320" algn="l" defTabSz="914400" rtl="0" eaLnBrk="1" latinLnBrk="0" hangingPunct="1">
              <a:lnSpc>
                <a:spcPct val="95000"/>
              </a:lnSpc>
              <a:spcBef>
                <a:spcPts val="600"/>
              </a:spcBef>
              <a:buClr>
                <a:schemeClr val="bg2"/>
              </a:buClr>
              <a:buFont typeface="Verdana" pitchFamily="34" charset="0"/>
              <a:buChar char="─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68680" indent="-228600" algn="l" defTabSz="914400" rtl="0" eaLnBrk="1" latinLnBrk="0" hangingPunct="1">
              <a:lnSpc>
                <a:spcPct val="95000"/>
              </a:lnSpc>
              <a:spcBef>
                <a:spcPts val="600"/>
              </a:spcBef>
              <a:buClr>
                <a:schemeClr val="bg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3000" indent="-228600" algn="l" defTabSz="914400" rtl="0" eaLnBrk="1" latinLnBrk="0" hangingPunct="1">
              <a:lnSpc>
                <a:spcPct val="95000"/>
              </a:lnSpc>
              <a:spcBef>
                <a:spcPts val="600"/>
              </a:spcBef>
              <a:buClr>
                <a:schemeClr val="bg2"/>
              </a:buClr>
              <a:buFont typeface="Courier New" pitchFamily="49" charset="0"/>
              <a:buChar char="o"/>
              <a:defRPr sz="16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371600" indent="-228600" algn="l" defTabSz="914400" rtl="0" eaLnBrk="1" latinLnBrk="0" hangingPunct="1">
              <a:lnSpc>
                <a:spcPct val="95000"/>
              </a:lnSpc>
              <a:spcBef>
                <a:spcPts val="600"/>
              </a:spcBef>
              <a:buClr>
                <a:schemeClr val="bg2"/>
              </a:buClr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64592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90195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9456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46888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Self Critiques</a:t>
            </a:r>
          </a:p>
          <a:p>
            <a:r>
              <a:rPr lang="en-US" dirty="0"/>
              <a:t>First figure in middle panel is too small</a:t>
            </a:r>
          </a:p>
          <a:p>
            <a:r>
              <a:rPr lang="en-US" dirty="0"/>
              <a:t>Good impacts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74211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EC669C8-A3D0-4E54-8EAB-41FDC91B94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45EFBA-0B5B-4471-927F-518F4A9585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74" y="211931"/>
            <a:ext cx="8741153" cy="64341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61E5E0E-77F3-48E9-9CD7-9A770B0BC6D4}"/>
              </a:ext>
            </a:extLst>
          </p:cNvPr>
          <p:cNvSpPr txBox="1"/>
          <p:nvPr/>
        </p:nvSpPr>
        <p:spPr>
          <a:xfrm>
            <a:off x="9986962" y="250031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2400" dirty="0"/>
              <a:t>Year: 2019</a:t>
            </a:r>
          </a:p>
          <a:p>
            <a:pPr algn="ctr"/>
            <a:r>
              <a:rPr lang="en-US" sz="2400" dirty="0"/>
              <a:t>Tool: Latex</a:t>
            </a:r>
          </a:p>
        </p:txBody>
      </p:sp>
    </p:spTree>
    <p:extLst>
      <p:ext uri="{BB962C8B-B14F-4D97-AF65-F5344CB8AC3E}">
        <p14:creationId xmlns:p14="http://schemas.microsoft.com/office/powerpoint/2010/main" val="30002486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EC669C8-A3D0-4E54-8EAB-41FDC91B94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45EFBA-0B5B-4471-927F-518F4A9585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74" y="211931"/>
            <a:ext cx="8741153" cy="64341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61E5E0E-77F3-48E9-9CD7-9A770B0BC6D4}"/>
              </a:ext>
            </a:extLst>
          </p:cNvPr>
          <p:cNvSpPr txBox="1"/>
          <p:nvPr/>
        </p:nvSpPr>
        <p:spPr>
          <a:xfrm>
            <a:off x="9986962" y="250031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2400" dirty="0"/>
              <a:t>Year: 2019</a:t>
            </a:r>
          </a:p>
          <a:p>
            <a:pPr algn="ctr"/>
            <a:r>
              <a:rPr lang="en-US" sz="2400" dirty="0"/>
              <a:t>Tool: Latex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79A115DD-EC0E-48B1-8078-6A91D3A91437}"/>
              </a:ext>
            </a:extLst>
          </p:cNvPr>
          <p:cNvSpPr txBox="1">
            <a:spLocks/>
          </p:cNvSpPr>
          <p:nvPr/>
        </p:nvSpPr>
        <p:spPr>
          <a:xfrm>
            <a:off x="8992909" y="2442642"/>
            <a:ext cx="2902506" cy="3336652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274320" indent="-274320" algn="l" defTabSz="914400" rtl="0" eaLnBrk="1" latinLnBrk="0" hangingPunct="1">
              <a:lnSpc>
                <a:spcPct val="95000"/>
              </a:lnSpc>
              <a:spcBef>
                <a:spcPts val="1200"/>
              </a:spcBef>
              <a:buClr>
                <a:schemeClr val="bg2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94360" indent="-274320" algn="l" defTabSz="914400" rtl="0" eaLnBrk="1" latinLnBrk="0" hangingPunct="1">
              <a:lnSpc>
                <a:spcPct val="95000"/>
              </a:lnSpc>
              <a:spcBef>
                <a:spcPts val="600"/>
              </a:spcBef>
              <a:buClr>
                <a:schemeClr val="bg2"/>
              </a:buClr>
              <a:buFont typeface="Verdana" pitchFamily="34" charset="0"/>
              <a:buChar char="─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68680" indent="-228600" algn="l" defTabSz="914400" rtl="0" eaLnBrk="1" latinLnBrk="0" hangingPunct="1">
              <a:lnSpc>
                <a:spcPct val="95000"/>
              </a:lnSpc>
              <a:spcBef>
                <a:spcPts val="600"/>
              </a:spcBef>
              <a:buClr>
                <a:schemeClr val="bg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3000" indent="-228600" algn="l" defTabSz="914400" rtl="0" eaLnBrk="1" latinLnBrk="0" hangingPunct="1">
              <a:lnSpc>
                <a:spcPct val="95000"/>
              </a:lnSpc>
              <a:spcBef>
                <a:spcPts val="600"/>
              </a:spcBef>
              <a:buClr>
                <a:schemeClr val="bg2"/>
              </a:buClr>
              <a:buFont typeface="Courier New" pitchFamily="49" charset="0"/>
              <a:buChar char="o"/>
              <a:defRPr sz="16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371600" indent="-228600" algn="l" defTabSz="914400" rtl="0" eaLnBrk="1" latinLnBrk="0" hangingPunct="1">
              <a:lnSpc>
                <a:spcPct val="95000"/>
              </a:lnSpc>
              <a:spcBef>
                <a:spcPts val="600"/>
              </a:spcBef>
              <a:buClr>
                <a:schemeClr val="bg2"/>
              </a:buClr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64592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90195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9456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46888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Self Critiques</a:t>
            </a:r>
          </a:p>
          <a:p>
            <a:r>
              <a:rPr lang="en-US" dirty="0"/>
              <a:t>Not clear Q1 and Q2 correspond to A1 and A2</a:t>
            </a:r>
          </a:p>
          <a:p>
            <a:r>
              <a:rPr lang="en-US" dirty="0"/>
              <a:t>Not all visualizations work well for a poster</a:t>
            </a:r>
          </a:p>
          <a:p>
            <a:r>
              <a:rPr lang="en-US" dirty="0"/>
              <a:t>Good use of bullet points</a:t>
            </a:r>
          </a:p>
        </p:txBody>
      </p:sp>
    </p:spTree>
    <p:extLst>
      <p:ext uri="{BB962C8B-B14F-4D97-AF65-F5344CB8AC3E}">
        <p14:creationId xmlns:p14="http://schemas.microsoft.com/office/powerpoint/2010/main" val="37115546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F72E5EA-A915-4774-9EB2-A85C41634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F4DDB5-49D9-4401-AEF8-0287DAB517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7056"/>
            <a:ext cx="8845974" cy="646388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AC015A8-852F-4D88-9389-15A58E7724E6}"/>
              </a:ext>
            </a:extLst>
          </p:cNvPr>
          <p:cNvSpPr txBox="1"/>
          <p:nvPr/>
        </p:nvSpPr>
        <p:spPr>
          <a:xfrm>
            <a:off x="9986962" y="250031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2400" dirty="0"/>
              <a:t>Year: 2019</a:t>
            </a:r>
          </a:p>
          <a:p>
            <a:pPr algn="ctr"/>
            <a:r>
              <a:rPr lang="en-US" sz="2400" dirty="0"/>
              <a:t>Tool: Latex</a:t>
            </a:r>
          </a:p>
        </p:txBody>
      </p:sp>
    </p:spTree>
    <p:extLst>
      <p:ext uri="{BB962C8B-B14F-4D97-AF65-F5344CB8AC3E}">
        <p14:creationId xmlns:p14="http://schemas.microsoft.com/office/powerpoint/2010/main" val="4486839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F72E5EA-A915-4774-9EB2-A85C41634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F4DDB5-49D9-4401-AEF8-0287DAB517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7056"/>
            <a:ext cx="8845974" cy="646388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AC015A8-852F-4D88-9389-15A58E7724E6}"/>
              </a:ext>
            </a:extLst>
          </p:cNvPr>
          <p:cNvSpPr txBox="1"/>
          <p:nvPr/>
        </p:nvSpPr>
        <p:spPr>
          <a:xfrm>
            <a:off x="9986962" y="250031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2400" dirty="0"/>
              <a:t>Year: 2019</a:t>
            </a:r>
          </a:p>
          <a:p>
            <a:pPr algn="ctr"/>
            <a:r>
              <a:rPr lang="en-US" sz="2400" dirty="0"/>
              <a:t>Tool: Latex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8FEB3FB6-CB16-4C28-B2FF-4EF29F875C19}"/>
              </a:ext>
            </a:extLst>
          </p:cNvPr>
          <p:cNvSpPr txBox="1">
            <a:spLocks/>
          </p:cNvSpPr>
          <p:nvPr/>
        </p:nvSpPr>
        <p:spPr>
          <a:xfrm>
            <a:off x="8992909" y="2105084"/>
            <a:ext cx="2902506" cy="3474186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74320" indent="-274320" algn="l" defTabSz="914400" rtl="0" eaLnBrk="1" latinLnBrk="0" hangingPunct="1">
              <a:lnSpc>
                <a:spcPct val="95000"/>
              </a:lnSpc>
              <a:spcBef>
                <a:spcPts val="1200"/>
              </a:spcBef>
              <a:buClr>
                <a:schemeClr val="bg2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94360" indent="-274320" algn="l" defTabSz="914400" rtl="0" eaLnBrk="1" latinLnBrk="0" hangingPunct="1">
              <a:lnSpc>
                <a:spcPct val="95000"/>
              </a:lnSpc>
              <a:spcBef>
                <a:spcPts val="600"/>
              </a:spcBef>
              <a:buClr>
                <a:schemeClr val="bg2"/>
              </a:buClr>
              <a:buFont typeface="Verdana" pitchFamily="34" charset="0"/>
              <a:buChar char="─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68680" indent="-228600" algn="l" defTabSz="914400" rtl="0" eaLnBrk="1" latinLnBrk="0" hangingPunct="1">
              <a:lnSpc>
                <a:spcPct val="95000"/>
              </a:lnSpc>
              <a:spcBef>
                <a:spcPts val="600"/>
              </a:spcBef>
              <a:buClr>
                <a:schemeClr val="bg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3000" indent="-228600" algn="l" defTabSz="914400" rtl="0" eaLnBrk="1" latinLnBrk="0" hangingPunct="1">
              <a:lnSpc>
                <a:spcPct val="95000"/>
              </a:lnSpc>
              <a:spcBef>
                <a:spcPts val="600"/>
              </a:spcBef>
              <a:buClr>
                <a:schemeClr val="bg2"/>
              </a:buClr>
              <a:buFont typeface="Courier New" pitchFamily="49" charset="0"/>
              <a:buChar char="o"/>
              <a:defRPr sz="16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371600" indent="-228600" algn="l" defTabSz="914400" rtl="0" eaLnBrk="1" latinLnBrk="0" hangingPunct="1">
              <a:lnSpc>
                <a:spcPct val="95000"/>
              </a:lnSpc>
              <a:spcBef>
                <a:spcPts val="600"/>
              </a:spcBef>
              <a:buClr>
                <a:schemeClr val="bg2"/>
              </a:buClr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64592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90195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9456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46888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Self Critiques</a:t>
            </a:r>
          </a:p>
          <a:p>
            <a:r>
              <a:rPr lang="en-US" dirty="0"/>
              <a:t>Empty space</a:t>
            </a:r>
          </a:p>
          <a:p>
            <a:r>
              <a:rPr lang="en-US" dirty="0"/>
              <a:t>Could highlight most important content, like in case study</a:t>
            </a:r>
          </a:p>
          <a:p>
            <a:r>
              <a:rPr lang="en-US" dirty="0"/>
              <a:t>Good examples with bolded words</a:t>
            </a:r>
          </a:p>
        </p:txBody>
      </p:sp>
    </p:spTree>
    <p:extLst>
      <p:ext uri="{BB962C8B-B14F-4D97-AF65-F5344CB8AC3E}">
        <p14:creationId xmlns:p14="http://schemas.microsoft.com/office/powerpoint/2010/main" val="4853815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0D81A8-1F40-44BA-A716-4FDE9305E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Stage 3: Recent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0324A7-57FB-4D9B-B363-0DCCDDDB0E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D9088C-546C-476D-A606-35DC796F1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C9B19E-F5C8-4F45-8E3E-8AD73E23A8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73949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06C30-AD9D-412C-8E5F-05D7D5C6A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am I Presenting About Posters?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167A00-5C61-4155-AD3E-96150A4377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03428C-D496-4D0F-BF11-2DF63207CD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B0023-0CED-47F7-85AE-654F0B232C29}" type="slidenum">
              <a:rPr lang="en-US" smtClean="0"/>
              <a:pPr/>
              <a:t>2</a:t>
            </a:fld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DCE53A4-76CC-4072-8E77-E351D6C6B349}"/>
              </a:ext>
            </a:extLst>
          </p:cNvPr>
          <p:cNvGrpSpPr/>
          <p:nvPr/>
        </p:nvGrpSpPr>
        <p:grpSpPr>
          <a:xfrm>
            <a:off x="4318013" y="2834679"/>
            <a:ext cx="1250159" cy="1748897"/>
            <a:chOff x="978695" y="2073010"/>
            <a:chExt cx="1250159" cy="1748897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231FD566-73BC-40D2-A281-72A45C93E337}"/>
                </a:ext>
              </a:extLst>
            </p:cNvPr>
            <p:cNvSpPr/>
            <p:nvPr/>
          </p:nvSpPr>
          <p:spPr bwMode="auto">
            <a:xfrm>
              <a:off x="1137859" y="2073010"/>
              <a:ext cx="914400" cy="914400"/>
            </a:xfrm>
            <a:prstGeom prst="ellipse">
              <a:avLst/>
            </a:prstGeom>
            <a:solidFill>
              <a:schemeClr val="accent4"/>
            </a:solidFill>
            <a:ln>
              <a:noFill/>
              <a:headEnd/>
              <a:tailEnd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 anchor="ctr"/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7" name="Flowchart: Delay 6">
              <a:extLst>
                <a:ext uri="{FF2B5EF4-FFF2-40B4-BE49-F238E27FC236}">
                  <a16:creationId xmlns:a16="http://schemas.microsoft.com/office/drawing/2014/main" id="{AED6A757-DFA2-46A0-98D6-DB06F8C8C64D}"/>
                </a:ext>
              </a:extLst>
            </p:cNvPr>
            <p:cNvSpPr/>
            <p:nvPr/>
          </p:nvSpPr>
          <p:spPr bwMode="auto">
            <a:xfrm rot="16200000">
              <a:off x="1146574" y="2739627"/>
              <a:ext cx="914401" cy="1250159"/>
            </a:xfrm>
            <a:prstGeom prst="flowChartDelay">
              <a:avLst/>
            </a:prstGeom>
            <a:solidFill>
              <a:schemeClr val="accent4"/>
            </a:solidFill>
            <a:ln w="12700" cap="sq" algn="ctr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03D3FB8-C4F1-4B7D-9A6B-8995ABBE8403}"/>
                </a:ext>
              </a:extLst>
            </p:cNvPr>
            <p:cNvSpPr txBox="1"/>
            <p:nvPr/>
          </p:nvSpPr>
          <p:spPr>
            <a:xfrm>
              <a:off x="1137859" y="2450307"/>
              <a:ext cx="914400" cy="914400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algn="ctr"/>
              <a:r>
                <a:rPr lang="en-US" sz="2400" dirty="0"/>
                <a:t>12</a:t>
              </a:r>
            </a:p>
            <a:p>
              <a:pPr algn="ctr"/>
              <a:r>
                <a:rPr lang="en-US" sz="2400" dirty="0"/>
                <a:t>Presentations</a:t>
              </a:r>
            </a:p>
          </p:txBody>
        </p:sp>
      </p:grp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2201959-8307-492F-A13E-7DA82F66F13C}"/>
              </a:ext>
            </a:extLst>
          </p:cNvPr>
          <p:cNvSpPr/>
          <p:nvPr/>
        </p:nvSpPr>
        <p:spPr bwMode="auto">
          <a:xfrm>
            <a:off x="755669" y="3148145"/>
            <a:ext cx="2343150" cy="1457325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+mn-lt"/>
              </a:rPr>
              <a:t>18 Posters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Created</a:t>
            </a:r>
            <a:endParaRPr lang="en-US" sz="24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1" name="Parallelogram 10">
            <a:extLst>
              <a:ext uri="{FF2B5EF4-FFF2-40B4-BE49-F238E27FC236}">
                <a16:creationId xmlns:a16="http://schemas.microsoft.com/office/drawing/2014/main" id="{38CB2885-A7C0-4008-971C-599B1400B4BF}"/>
              </a:ext>
            </a:extLst>
          </p:cNvPr>
          <p:cNvSpPr/>
          <p:nvPr/>
        </p:nvSpPr>
        <p:spPr bwMode="auto">
          <a:xfrm>
            <a:off x="9544049" y="3044559"/>
            <a:ext cx="2121694" cy="1800225"/>
          </a:xfrm>
          <a:prstGeom prst="parallelogram">
            <a:avLst/>
          </a:prstGeom>
          <a:solidFill>
            <a:schemeClr val="accent3">
              <a:lumMod val="60000"/>
              <a:lumOff val="40000"/>
            </a:schemeClr>
          </a:solidFill>
          <a:ln w="12700" cap="sq" algn="ctr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r>
              <a:rPr lang="en-US" sz="2400" dirty="0">
                <a:latin typeface="+mn-lt"/>
              </a:rPr>
              <a:t>8 Projects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09ADDB6-718C-4317-8A89-FA3D56061737}"/>
              </a:ext>
            </a:extLst>
          </p:cNvPr>
          <p:cNvGrpSpPr/>
          <p:nvPr/>
        </p:nvGrpSpPr>
        <p:grpSpPr>
          <a:xfrm>
            <a:off x="6623830" y="2774533"/>
            <a:ext cx="2571750" cy="2013216"/>
            <a:chOff x="3286125" y="3544622"/>
            <a:chExt cx="2571750" cy="2013216"/>
          </a:xfrm>
        </p:grpSpPr>
        <p:sp>
          <p:nvSpPr>
            <p:cNvPr id="12" name="Flowchart: Process 11">
              <a:extLst>
                <a:ext uri="{FF2B5EF4-FFF2-40B4-BE49-F238E27FC236}">
                  <a16:creationId xmlns:a16="http://schemas.microsoft.com/office/drawing/2014/main" id="{292F7270-4E0B-4418-9D39-34C8EB92CEAD}"/>
                </a:ext>
              </a:extLst>
            </p:cNvPr>
            <p:cNvSpPr/>
            <p:nvPr/>
          </p:nvSpPr>
          <p:spPr bwMode="auto">
            <a:xfrm>
              <a:off x="3680220" y="4344723"/>
              <a:ext cx="1740696" cy="1213115"/>
            </a:xfrm>
            <a:prstGeom prst="flowChartProcess">
              <a:avLst/>
            </a:prstGeom>
            <a:solidFill>
              <a:schemeClr val="accent6">
                <a:lumMod val="60000"/>
                <a:lumOff val="40000"/>
              </a:schemeClr>
            </a:solidFill>
            <a:ln w="12700" cap="sq" algn="ctr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r>
                <a:rPr lang="en-US" sz="2400" dirty="0">
                  <a:latin typeface="+mn-lt"/>
                </a:rPr>
                <a:t>8 Venues</a:t>
              </a:r>
            </a:p>
          </p:txBody>
        </p:sp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0A60270D-F5A8-4DF6-AF6D-795DB00E0A89}"/>
                </a:ext>
              </a:extLst>
            </p:cNvPr>
            <p:cNvSpPr/>
            <p:nvPr/>
          </p:nvSpPr>
          <p:spPr bwMode="auto">
            <a:xfrm>
              <a:off x="3286125" y="3544622"/>
              <a:ext cx="2571750" cy="800101"/>
            </a:xfrm>
            <a:prstGeom prst="triangle">
              <a:avLst>
                <a:gd name="adj" fmla="val 50000"/>
              </a:avLst>
            </a:prstGeom>
            <a:solidFill>
              <a:schemeClr val="accent6">
                <a:lumMod val="60000"/>
                <a:lumOff val="40000"/>
              </a:schemeClr>
            </a:solidFill>
            <a:ln w="12700" cap="sq" algn="ctr">
              <a:noFill/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/>
              <a:endParaRPr lang="en-US" sz="1600" dirty="0">
                <a:solidFill>
                  <a:schemeClr val="bg1"/>
                </a:solidFill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335110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89EB25B-8F2F-4A18-8462-509D9242D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6219C3D-19E2-41A3-BD95-66B6364594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4F06CB-4E0D-4A93-8FAD-661B5DBE97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400"/>
            <a:ext cx="8786813" cy="661650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14929D9-0A39-43AF-BA20-5667769310FC}"/>
              </a:ext>
            </a:extLst>
          </p:cNvPr>
          <p:cNvSpPr txBox="1"/>
          <p:nvPr/>
        </p:nvSpPr>
        <p:spPr>
          <a:xfrm>
            <a:off x="9986962" y="250031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2400" dirty="0"/>
              <a:t>Year: 2020</a:t>
            </a:r>
          </a:p>
          <a:p>
            <a:pPr algn="ctr"/>
            <a:r>
              <a:rPr lang="en-US" sz="2400" dirty="0"/>
              <a:t>Tool: PowerPoint</a:t>
            </a:r>
          </a:p>
        </p:txBody>
      </p:sp>
    </p:spTree>
    <p:extLst>
      <p:ext uri="{BB962C8B-B14F-4D97-AF65-F5344CB8AC3E}">
        <p14:creationId xmlns:p14="http://schemas.microsoft.com/office/powerpoint/2010/main" val="20000744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89EB25B-8F2F-4A18-8462-509D9242D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6219C3D-19E2-41A3-BD95-66B6364594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4F06CB-4E0D-4A93-8FAD-661B5DBE97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400"/>
            <a:ext cx="8786813" cy="661650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14929D9-0A39-43AF-BA20-5667769310FC}"/>
              </a:ext>
            </a:extLst>
          </p:cNvPr>
          <p:cNvSpPr txBox="1"/>
          <p:nvPr/>
        </p:nvSpPr>
        <p:spPr>
          <a:xfrm>
            <a:off x="9986962" y="250031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2400" dirty="0"/>
              <a:t>Year: 2020</a:t>
            </a:r>
          </a:p>
          <a:p>
            <a:pPr algn="ctr"/>
            <a:r>
              <a:rPr lang="en-US" sz="2400" dirty="0"/>
              <a:t>Tool: PowerPoint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7C70A30E-FEA0-4003-A72B-994C5E441D12}"/>
              </a:ext>
            </a:extLst>
          </p:cNvPr>
          <p:cNvSpPr txBox="1">
            <a:spLocks/>
          </p:cNvSpPr>
          <p:nvPr/>
        </p:nvSpPr>
        <p:spPr>
          <a:xfrm>
            <a:off x="8992909" y="1971155"/>
            <a:ext cx="2902506" cy="3879576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74320" indent="-274320" algn="l" defTabSz="914400" rtl="0" eaLnBrk="1" latinLnBrk="0" hangingPunct="1">
              <a:lnSpc>
                <a:spcPct val="95000"/>
              </a:lnSpc>
              <a:spcBef>
                <a:spcPts val="1200"/>
              </a:spcBef>
              <a:buClr>
                <a:schemeClr val="bg2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94360" indent="-274320" algn="l" defTabSz="914400" rtl="0" eaLnBrk="1" latinLnBrk="0" hangingPunct="1">
              <a:lnSpc>
                <a:spcPct val="95000"/>
              </a:lnSpc>
              <a:spcBef>
                <a:spcPts val="600"/>
              </a:spcBef>
              <a:buClr>
                <a:schemeClr val="bg2"/>
              </a:buClr>
              <a:buFont typeface="Verdana" pitchFamily="34" charset="0"/>
              <a:buChar char="─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68680" indent="-228600" algn="l" defTabSz="914400" rtl="0" eaLnBrk="1" latinLnBrk="0" hangingPunct="1">
              <a:lnSpc>
                <a:spcPct val="95000"/>
              </a:lnSpc>
              <a:spcBef>
                <a:spcPts val="600"/>
              </a:spcBef>
              <a:buClr>
                <a:schemeClr val="bg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3000" indent="-228600" algn="l" defTabSz="914400" rtl="0" eaLnBrk="1" latinLnBrk="0" hangingPunct="1">
              <a:lnSpc>
                <a:spcPct val="95000"/>
              </a:lnSpc>
              <a:spcBef>
                <a:spcPts val="600"/>
              </a:spcBef>
              <a:buClr>
                <a:schemeClr val="bg2"/>
              </a:buClr>
              <a:buFont typeface="Courier New" pitchFamily="49" charset="0"/>
              <a:buChar char="o"/>
              <a:defRPr sz="16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371600" indent="-228600" algn="l" defTabSz="914400" rtl="0" eaLnBrk="1" latinLnBrk="0" hangingPunct="1">
              <a:lnSpc>
                <a:spcPct val="95000"/>
              </a:lnSpc>
              <a:spcBef>
                <a:spcPts val="600"/>
              </a:spcBef>
              <a:buClr>
                <a:schemeClr val="bg2"/>
              </a:buClr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64592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90195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9456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46888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Self Critiques</a:t>
            </a:r>
          </a:p>
          <a:p>
            <a:r>
              <a:rPr lang="en-US" dirty="0"/>
              <a:t>Story too big for a poster</a:t>
            </a:r>
          </a:p>
          <a:p>
            <a:r>
              <a:rPr lang="en-US" dirty="0"/>
              <a:t>Why mention future work?</a:t>
            </a:r>
          </a:p>
          <a:p>
            <a:r>
              <a:rPr lang="en-US" dirty="0"/>
              <a:t>Important words in red</a:t>
            </a:r>
          </a:p>
          <a:p>
            <a:r>
              <a:rPr lang="en-US" dirty="0"/>
              <a:t>Generated text examples are fun for readers</a:t>
            </a:r>
          </a:p>
        </p:txBody>
      </p:sp>
    </p:spTree>
    <p:extLst>
      <p:ext uri="{BB962C8B-B14F-4D97-AF65-F5344CB8AC3E}">
        <p14:creationId xmlns:p14="http://schemas.microsoft.com/office/powerpoint/2010/main" val="16730012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70F368F-6AFA-43C6-A3A2-44CCFD390E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01672A-6FD6-42C8-A536-2D6B4EC770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BA6157-8575-41CF-9C0F-39446D52D0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5731"/>
            <a:ext cx="8754850" cy="65865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19470C6-AF02-4426-87D8-175188BB8A8B}"/>
              </a:ext>
            </a:extLst>
          </p:cNvPr>
          <p:cNvSpPr txBox="1"/>
          <p:nvPr/>
        </p:nvSpPr>
        <p:spPr>
          <a:xfrm>
            <a:off x="9986962" y="250031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2400" dirty="0"/>
              <a:t>Year: 2021</a:t>
            </a:r>
          </a:p>
          <a:p>
            <a:pPr algn="ctr"/>
            <a:r>
              <a:rPr lang="en-US" sz="2400" dirty="0"/>
              <a:t>Tool: PowerPoint</a:t>
            </a:r>
          </a:p>
        </p:txBody>
      </p:sp>
    </p:spTree>
    <p:extLst>
      <p:ext uri="{BB962C8B-B14F-4D97-AF65-F5344CB8AC3E}">
        <p14:creationId xmlns:p14="http://schemas.microsoft.com/office/powerpoint/2010/main" val="24609701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70F368F-6AFA-43C6-A3A2-44CCFD390E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01672A-6FD6-42C8-A536-2D6B4EC770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BA6157-8575-41CF-9C0F-39446D52D0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5731"/>
            <a:ext cx="8754850" cy="65865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19470C6-AF02-4426-87D8-175188BB8A8B}"/>
              </a:ext>
            </a:extLst>
          </p:cNvPr>
          <p:cNvSpPr txBox="1"/>
          <p:nvPr/>
        </p:nvSpPr>
        <p:spPr>
          <a:xfrm>
            <a:off x="9986962" y="250031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2400" dirty="0"/>
              <a:t>Year: 2021</a:t>
            </a:r>
          </a:p>
          <a:p>
            <a:pPr algn="ctr"/>
            <a:r>
              <a:rPr lang="en-US" sz="2400" dirty="0"/>
              <a:t>Tool: PowerPoint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6892B959-ADA0-4959-8ED8-A9710F1CF44D}"/>
              </a:ext>
            </a:extLst>
          </p:cNvPr>
          <p:cNvSpPr txBox="1">
            <a:spLocks/>
          </p:cNvSpPr>
          <p:nvPr/>
        </p:nvSpPr>
        <p:spPr>
          <a:xfrm>
            <a:off x="8931634" y="2000907"/>
            <a:ext cx="3025055" cy="3285468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74320" indent="-274320" algn="l" defTabSz="914400" rtl="0" eaLnBrk="1" latinLnBrk="0" hangingPunct="1">
              <a:lnSpc>
                <a:spcPct val="95000"/>
              </a:lnSpc>
              <a:spcBef>
                <a:spcPts val="1200"/>
              </a:spcBef>
              <a:buClr>
                <a:schemeClr val="bg2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94360" indent="-274320" algn="l" defTabSz="914400" rtl="0" eaLnBrk="1" latinLnBrk="0" hangingPunct="1">
              <a:lnSpc>
                <a:spcPct val="95000"/>
              </a:lnSpc>
              <a:spcBef>
                <a:spcPts val="600"/>
              </a:spcBef>
              <a:buClr>
                <a:schemeClr val="bg2"/>
              </a:buClr>
              <a:buFont typeface="Verdana" pitchFamily="34" charset="0"/>
              <a:buChar char="─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68680" indent="-228600" algn="l" defTabSz="914400" rtl="0" eaLnBrk="1" latinLnBrk="0" hangingPunct="1">
              <a:lnSpc>
                <a:spcPct val="95000"/>
              </a:lnSpc>
              <a:spcBef>
                <a:spcPts val="600"/>
              </a:spcBef>
              <a:buClr>
                <a:schemeClr val="bg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3000" indent="-228600" algn="l" defTabSz="914400" rtl="0" eaLnBrk="1" latinLnBrk="0" hangingPunct="1">
              <a:lnSpc>
                <a:spcPct val="95000"/>
              </a:lnSpc>
              <a:spcBef>
                <a:spcPts val="600"/>
              </a:spcBef>
              <a:buClr>
                <a:schemeClr val="bg2"/>
              </a:buClr>
              <a:buFont typeface="Courier New" pitchFamily="49" charset="0"/>
              <a:buChar char="o"/>
              <a:defRPr sz="16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371600" indent="-228600" algn="l" defTabSz="914400" rtl="0" eaLnBrk="1" latinLnBrk="0" hangingPunct="1">
              <a:lnSpc>
                <a:spcPct val="95000"/>
              </a:lnSpc>
              <a:spcBef>
                <a:spcPts val="600"/>
              </a:spcBef>
              <a:buClr>
                <a:schemeClr val="bg2"/>
              </a:buClr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64592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90195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9456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46888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Self Critiques</a:t>
            </a:r>
          </a:p>
          <a:p>
            <a:r>
              <a:rPr lang="en-US" dirty="0"/>
              <a:t>Can’t read text in screenshots</a:t>
            </a:r>
          </a:p>
          <a:p>
            <a:r>
              <a:rPr lang="en-US" dirty="0"/>
              <a:t>Can’t match references</a:t>
            </a:r>
          </a:p>
          <a:p>
            <a:r>
              <a:rPr lang="en-US" dirty="0"/>
              <a:t>No unnecessary words on poster</a:t>
            </a:r>
          </a:p>
          <a:p>
            <a:r>
              <a:rPr lang="en-US" dirty="0"/>
              <a:t>Visually interesting</a:t>
            </a:r>
          </a:p>
        </p:txBody>
      </p:sp>
    </p:spTree>
    <p:extLst>
      <p:ext uri="{BB962C8B-B14F-4D97-AF65-F5344CB8AC3E}">
        <p14:creationId xmlns:p14="http://schemas.microsoft.com/office/powerpoint/2010/main" val="32906545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9883EA6-4370-4C0A-BFD3-0BF20DC69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662F503-2635-4773-8145-E46052422E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8D4BE1-FEFE-444C-BAFB-210BABB4F93B}"/>
              </a:ext>
            </a:extLst>
          </p:cNvPr>
          <p:cNvSpPr txBox="1"/>
          <p:nvPr/>
        </p:nvSpPr>
        <p:spPr>
          <a:xfrm>
            <a:off x="9986962" y="250031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2400" dirty="0"/>
              <a:t>Year: 2021</a:t>
            </a:r>
          </a:p>
          <a:p>
            <a:pPr algn="ctr"/>
            <a:r>
              <a:rPr lang="en-US" sz="2400" dirty="0"/>
              <a:t>Tool: PowerPoint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E97B42-447F-488E-9DC6-A238738842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3582"/>
            <a:ext cx="8718200" cy="65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3565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9883EA6-4370-4C0A-BFD3-0BF20DC69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662F503-2635-4773-8145-E46052422E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8D4BE1-FEFE-444C-BAFB-210BABB4F93B}"/>
              </a:ext>
            </a:extLst>
          </p:cNvPr>
          <p:cNvSpPr txBox="1"/>
          <p:nvPr/>
        </p:nvSpPr>
        <p:spPr>
          <a:xfrm>
            <a:off x="9986962" y="250031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2400" dirty="0"/>
              <a:t>Year: 2021</a:t>
            </a:r>
          </a:p>
          <a:p>
            <a:pPr algn="ctr"/>
            <a:r>
              <a:rPr lang="en-US" sz="2400" dirty="0"/>
              <a:t>Tool: PowerPoint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E97B42-447F-488E-9DC6-A238738842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3582"/>
            <a:ext cx="8718200" cy="6553200"/>
          </a:xfrm>
          <a:prstGeom prst="rect">
            <a:avLst/>
          </a:prstGeom>
        </p:spPr>
      </p:pic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B857B4CF-7F61-4DFA-8779-924A3FF203A8}"/>
              </a:ext>
            </a:extLst>
          </p:cNvPr>
          <p:cNvSpPr txBox="1">
            <a:spLocks/>
          </p:cNvSpPr>
          <p:nvPr/>
        </p:nvSpPr>
        <p:spPr>
          <a:xfrm>
            <a:off x="8918706" y="2329520"/>
            <a:ext cx="3273294" cy="2949711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274320" indent="-274320" algn="l" defTabSz="914400" rtl="0" eaLnBrk="1" latinLnBrk="0" hangingPunct="1">
              <a:lnSpc>
                <a:spcPct val="95000"/>
              </a:lnSpc>
              <a:spcBef>
                <a:spcPts val="1200"/>
              </a:spcBef>
              <a:buClr>
                <a:schemeClr val="bg2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94360" indent="-274320" algn="l" defTabSz="914400" rtl="0" eaLnBrk="1" latinLnBrk="0" hangingPunct="1">
              <a:lnSpc>
                <a:spcPct val="95000"/>
              </a:lnSpc>
              <a:spcBef>
                <a:spcPts val="600"/>
              </a:spcBef>
              <a:buClr>
                <a:schemeClr val="bg2"/>
              </a:buClr>
              <a:buFont typeface="Verdana" pitchFamily="34" charset="0"/>
              <a:buChar char="─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68680" indent="-228600" algn="l" defTabSz="914400" rtl="0" eaLnBrk="1" latinLnBrk="0" hangingPunct="1">
              <a:lnSpc>
                <a:spcPct val="95000"/>
              </a:lnSpc>
              <a:spcBef>
                <a:spcPts val="600"/>
              </a:spcBef>
              <a:buClr>
                <a:schemeClr val="bg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3000" indent="-228600" algn="l" defTabSz="914400" rtl="0" eaLnBrk="1" latinLnBrk="0" hangingPunct="1">
              <a:lnSpc>
                <a:spcPct val="95000"/>
              </a:lnSpc>
              <a:spcBef>
                <a:spcPts val="600"/>
              </a:spcBef>
              <a:buClr>
                <a:schemeClr val="bg2"/>
              </a:buClr>
              <a:buFont typeface="Courier New" pitchFamily="49" charset="0"/>
              <a:buChar char="o"/>
              <a:defRPr sz="16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371600" indent="-228600" algn="l" defTabSz="914400" rtl="0" eaLnBrk="1" latinLnBrk="0" hangingPunct="1">
              <a:lnSpc>
                <a:spcPct val="95000"/>
              </a:lnSpc>
              <a:spcBef>
                <a:spcPts val="600"/>
              </a:spcBef>
              <a:buClr>
                <a:schemeClr val="bg2"/>
              </a:buClr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64592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90195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9456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46888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Self Critiques</a:t>
            </a:r>
          </a:p>
          <a:p>
            <a:r>
              <a:rPr lang="en-US" dirty="0"/>
              <a:t>Colors are unbalanced</a:t>
            </a:r>
          </a:p>
          <a:p>
            <a:r>
              <a:rPr lang="en-US" dirty="0"/>
              <a:t>Title of result plots are too small to read</a:t>
            </a:r>
          </a:p>
          <a:p>
            <a:r>
              <a:rPr lang="en-US" dirty="0"/>
              <a:t>Large font</a:t>
            </a:r>
          </a:p>
          <a:p>
            <a:r>
              <a:rPr lang="en-US" dirty="0"/>
              <a:t>Fun pipeline</a:t>
            </a:r>
          </a:p>
        </p:txBody>
      </p:sp>
    </p:spTree>
    <p:extLst>
      <p:ext uri="{BB962C8B-B14F-4D97-AF65-F5344CB8AC3E}">
        <p14:creationId xmlns:p14="http://schemas.microsoft.com/office/powerpoint/2010/main" val="22510563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43E24C3-A1D3-4915-A314-FCA663731E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6109A80-33A6-42A2-9757-49630AB667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6F1005E-04F8-4F20-A04A-133D3AF05EDE}"/>
              </a:ext>
            </a:extLst>
          </p:cNvPr>
          <p:cNvSpPr txBox="1"/>
          <p:nvPr/>
        </p:nvSpPr>
        <p:spPr>
          <a:xfrm>
            <a:off x="9986962" y="250031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2400" dirty="0"/>
              <a:t>Year: 2021</a:t>
            </a:r>
          </a:p>
          <a:p>
            <a:pPr algn="ctr"/>
            <a:r>
              <a:rPr lang="en-US" sz="2400" dirty="0"/>
              <a:t>Tool: PowerPoint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2BE3B2D-E99F-44FA-9D96-51C206BCC1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400"/>
            <a:ext cx="8755190" cy="6604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10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01FEA-23B2-44AC-A930-24804741F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Poster Tips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DE2FB9-1FC3-4C93-B7B9-0B0113B10D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 Posters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B33BEE-E7B8-4503-A003-E496BF6246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16000" y="2216400"/>
            <a:ext cx="4784725" cy="3955800"/>
          </a:xfrm>
        </p:spPr>
        <p:txBody>
          <a:bodyPr>
            <a:normAutofit/>
          </a:bodyPr>
          <a:lstStyle/>
          <a:p>
            <a:r>
              <a:rPr lang="en-US" dirty="0"/>
              <a:t>Know your audience</a:t>
            </a:r>
          </a:p>
          <a:p>
            <a:r>
              <a:rPr lang="en-US" dirty="0"/>
              <a:t>Minimize words</a:t>
            </a:r>
          </a:p>
          <a:p>
            <a:pPr lvl="1"/>
            <a:r>
              <a:rPr lang="en-US" dirty="0"/>
              <a:t>Text big enough to read</a:t>
            </a:r>
          </a:p>
          <a:p>
            <a:pPr lvl="1"/>
            <a:r>
              <a:rPr lang="en-US" dirty="0"/>
              <a:t>Readable text/background colors</a:t>
            </a:r>
          </a:p>
          <a:p>
            <a:pPr lvl="1"/>
            <a:r>
              <a:rPr lang="en-US" dirty="0"/>
              <a:t>Consistent accessible font</a:t>
            </a:r>
          </a:p>
          <a:p>
            <a:r>
              <a:rPr lang="en-US" dirty="0"/>
              <a:t>Maximize visualizations/tables</a:t>
            </a:r>
          </a:p>
          <a:p>
            <a:pPr lvl="1"/>
            <a:r>
              <a:rPr lang="en-US" dirty="0"/>
              <a:t>High quality images</a:t>
            </a:r>
          </a:p>
          <a:p>
            <a:r>
              <a:rPr lang="en-US" dirty="0"/>
              <a:t>Make reading order clear</a:t>
            </a:r>
          </a:p>
          <a:p>
            <a:r>
              <a:rPr lang="en-US" dirty="0"/>
              <a:t>Have an elevator pitch ready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B6AE7F1-B84C-43EA-9F52-5E62173870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Printed Posters for In-Person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8A90B88-9337-4BAF-9DF5-E61E203D29F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97600" y="2216400"/>
            <a:ext cx="4703763" cy="2862806"/>
          </a:xfrm>
        </p:spPr>
        <p:txBody>
          <a:bodyPr>
            <a:normAutofit/>
          </a:bodyPr>
          <a:lstStyle/>
          <a:p>
            <a:r>
              <a:rPr lang="en-US" dirty="0"/>
              <a:t>Use a column-based format</a:t>
            </a:r>
          </a:p>
          <a:p>
            <a:r>
              <a:rPr lang="en-US" dirty="0"/>
              <a:t>Put while panels over colorful background to reduce ink</a:t>
            </a:r>
          </a:p>
          <a:p>
            <a:r>
              <a:rPr lang="en-US" dirty="0"/>
              <a:t>Include a small white border in case printing misalignment</a:t>
            </a:r>
          </a:p>
          <a:p>
            <a:r>
              <a:rPr lang="en-US" dirty="0"/>
              <a:t>Have notebook to write suggestions and/or contact info</a:t>
            </a:r>
          </a:p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396A56-BAEF-4ED2-B506-1DE672F092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9DA92D4-233B-4C42-82E6-38A000F3B1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77426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C3BB7B-5F02-4B78-A7AB-7D1F781966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 of Posters and Venues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FF2EDD-A319-4AF3-976C-B6186412D2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524000"/>
            <a:ext cx="10972800" cy="4876800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Combinatorics at </a:t>
            </a:r>
            <a:r>
              <a:rPr lang="en-US" b="1" dirty="0"/>
              <a:t>PP, JMM</a:t>
            </a:r>
            <a:r>
              <a:rPr lang="en-US" dirty="0"/>
              <a:t>, CERCA (3)</a:t>
            </a:r>
          </a:p>
          <a:p>
            <a:r>
              <a:rPr lang="en-US" dirty="0"/>
              <a:t>Asexuality at </a:t>
            </a:r>
            <a:r>
              <a:rPr lang="en-US" b="1" dirty="0"/>
              <a:t>CERCA</a:t>
            </a:r>
            <a:r>
              <a:rPr lang="en-US" dirty="0"/>
              <a:t> (1)</a:t>
            </a:r>
          </a:p>
          <a:p>
            <a:r>
              <a:rPr lang="en-US" dirty="0"/>
              <a:t>Class at CERCA (1)</a:t>
            </a:r>
          </a:p>
          <a:p>
            <a:r>
              <a:rPr lang="en-US" dirty="0"/>
              <a:t>BIO at CERCA (1)</a:t>
            </a:r>
          </a:p>
          <a:p>
            <a:r>
              <a:rPr lang="en-US" dirty="0"/>
              <a:t>Stats at JMM (1)</a:t>
            </a:r>
          </a:p>
          <a:p>
            <a:r>
              <a:rPr lang="en-US" u="sng" dirty="0"/>
              <a:t>Energy at </a:t>
            </a:r>
            <a:r>
              <a:rPr lang="en-US" b="1" u="sng" dirty="0"/>
              <a:t>RMRSEC</a:t>
            </a:r>
            <a:r>
              <a:rPr lang="en-US" u="sng" dirty="0"/>
              <a:t> &amp; </a:t>
            </a:r>
            <a:r>
              <a:rPr lang="en-US" b="1" u="sng" dirty="0"/>
              <a:t>JMM</a:t>
            </a:r>
            <a:r>
              <a:rPr lang="en-US" u="sng" dirty="0"/>
              <a:t> (1)</a:t>
            </a:r>
          </a:p>
          <a:p>
            <a:r>
              <a:rPr lang="en-US" dirty="0"/>
              <a:t>Antibiogram at </a:t>
            </a:r>
            <a:r>
              <a:rPr lang="en-US" b="1" dirty="0"/>
              <a:t>GRIE</a:t>
            </a:r>
            <a:r>
              <a:rPr lang="en-US" dirty="0"/>
              <a:t> (1)</a:t>
            </a:r>
          </a:p>
          <a:p>
            <a:r>
              <a:rPr lang="en-US" dirty="0"/>
              <a:t>Smartphone at </a:t>
            </a:r>
            <a:r>
              <a:rPr lang="en-US" b="1" dirty="0"/>
              <a:t>GRIE</a:t>
            </a:r>
            <a:r>
              <a:rPr lang="en-US" dirty="0"/>
              <a:t> (1)</a:t>
            </a:r>
          </a:p>
          <a:p>
            <a:r>
              <a:rPr lang="en-US" dirty="0"/>
              <a:t>10 Features at IEEE </a:t>
            </a:r>
            <a:r>
              <a:rPr lang="en-US" b="1" dirty="0"/>
              <a:t>BHI</a:t>
            </a:r>
            <a:r>
              <a:rPr lang="en-US" dirty="0"/>
              <a:t> (1)</a:t>
            </a:r>
          </a:p>
          <a:p>
            <a:r>
              <a:rPr lang="en-US" dirty="0"/>
              <a:t>Gen texts at </a:t>
            </a:r>
            <a:r>
              <a:rPr lang="en-US" b="1" dirty="0"/>
              <a:t>GRIE, Sustainability, WIDS </a:t>
            </a:r>
            <a:r>
              <a:rPr lang="en-US" dirty="0"/>
              <a:t>(2)</a:t>
            </a:r>
          </a:p>
          <a:p>
            <a:r>
              <a:rPr lang="en-US" dirty="0"/>
              <a:t>Data collection at </a:t>
            </a:r>
            <a:r>
              <a:rPr lang="en-US" b="1" dirty="0"/>
              <a:t>Sustainability</a:t>
            </a:r>
            <a:r>
              <a:rPr lang="en-US" dirty="0"/>
              <a:t> (1)</a:t>
            </a:r>
          </a:p>
          <a:p>
            <a:r>
              <a:rPr lang="en-US" dirty="0"/>
              <a:t>Data collection 1 and 2 at WIDS, Gen at WIDS (3)</a:t>
            </a:r>
          </a:p>
          <a:p>
            <a:r>
              <a:rPr lang="en-US" b="1" dirty="0"/>
              <a:t>Time Series, Screening</a:t>
            </a:r>
            <a:r>
              <a:rPr lang="en-US" dirty="0"/>
              <a:t>, and Empath Reddit at IEEE BHI (3)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E0EB28-AA88-4812-B957-80B914E034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DB8E06-9071-4B9C-B26A-2D3807A47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B0023-0CED-47F7-85AE-654F0B232C29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83629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53DEB-6C02-4A71-B414-E5A4595CE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Stage 1: Undergraduate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014E03-9114-4CBC-9082-2D053C7738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B197A0-091E-4E72-9B43-F84C4E1CC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89CD56-B8EF-4EC8-A1A3-2ECAB6347D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74142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D97A5FC-B59C-49EF-9CDD-2DA6044436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432332-73E7-443B-88BB-16BDDC852D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6D546E-E5EF-4CEB-ABA5-BEB184114A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687" t="9889" r="16312"/>
          <a:stretch/>
        </p:blipFill>
        <p:spPr>
          <a:xfrm>
            <a:off x="0" y="86341"/>
            <a:ext cx="8836819" cy="668531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B6B35A5-F100-4C36-9105-30E831EF9991}"/>
              </a:ext>
            </a:extLst>
          </p:cNvPr>
          <p:cNvSpPr txBox="1"/>
          <p:nvPr/>
        </p:nvSpPr>
        <p:spPr>
          <a:xfrm>
            <a:off x="9986962" y="250031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2400" dirty="0"/>
              <a:t>Year: 2015</a:t>
            </a:r>
          </a:p>
          <a:p>
            <a:pPr algn="ctr"/>
            <a:r>
              <a:rPr lang="en-US" sz="2400" dirty="0"/>
              <a:t>Tool: Latex</a:t>
            </a:r>
          </a:p>
        </p:txBody>
      </p:sp>
    </p:spTree>
    <p:extLst>
      <p:ext uri="{BB962C8B-B14F-4D97-AF65-F5344CB8AC3E}">
        <p14:creationId xmlns:p14="http://schemas.microsoft.com/office/powerpoint/2010/main" val="450243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D97A5FC-B59C-49EF-9CDD-2DA6044436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432332-73E7-443B-88BB-16BDDC852D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6D546E-E5EF-4CEB-ABA5-BEB184114A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687" t="9889" r="16312"/>
          <a:stretch/>
        </p:blipFill>
        <p:spPr>
          <a:xfrm>
            <a:off x="0" y="86341"/>
            <a:ext cx="8836819" cy="668531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B6B35A5-F100-4C36-9105-30E831EF9991}"/>
              </a:ext>
            </a:extLst>
          </p:cNvPr>
          <p:cNvSpPr txBox="1"/>
          <p:nvPr/>
        </p:nvSpPr>
        <p:spPr>
          <a:xfrm>
            <a:off x="9986962" y="250031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2400" dirty="0"/>
              <a:t>Year: 2015</a:t>
            </a:r>
          </a:p>
          <a:p>
            <a:pPr algn="ctr"/>
            <a:r>
              <a:rPr lang="en-US" sz="2400" dirty="0"/>
              <a:t>Tool: Latex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BB711322-E810-4CD9-8F27-E387A631B3A9}"/>
              </a:ext>
            </a:extLst>
          </p:cNvPr>
          <p:cNvSpPr txBox="1">
            <a:spLocks/>
          </p:cNvSpPr>
          <p:nvPr/>
        </p:nvSpPr>
        <p:spPr>
          <a:xfrm>
            <a:off x="8992909" y="2021160"/>
            <a:ext cx="2902506" cy="3936728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74320" indent="-274320" algn="l" defTabSz="914400" rtl="0" eaLnBrk="1" latinLnBrk="0" hangingPunct="1">
              <a:lnSpc>
                <a:spcPct val="95000"/>
              </a:lnSpc>
              <a:spcBef>
                <a:spcPts val="1200"/>
              </a:spcBef>
              <a:buClr>
                <a:schemeClr val="bg2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94360" indent="-274320" algn="l" defTabSz="914400" rtl="0" eaLnBrk="1" latinLnBrk="0" hangingPunct="1">
              <a:lnSpc>
                <a:spcPct val="95000"/>
              </a:lnSpc>
              <a:spcBef>
                <a:spcPts val="600"/>
              </a:spcBef>
              <a:buClr>
                <a:schemeClr val="bg2"/>
              </a:buClr>
              <a:buFont typeface="Verdana" pitchFamily="34" charset="0"/>
              <a:buChar char="─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68680" indent="-228600" algn="l" defTabSz="914400" rtl="0" eaLnBrk="1" latinLnBrk="0" hangingPunct="1">
              <a:lnSpc>
                <a:spcPct val="95000"/>
              </a:lnSpc>
              <a:spcBef>
                <a:spcPts val="600"/>
              </a:spcBef>
              <a:buClr>
                <a:schemeClr val="bg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3000" indent="-228600" algn="l" defTabSz="914400" rtl="0" eaLnBrk="1" latinLnBrk="0" hangingPunct="1">
              <a:lnSpc>
                <a:spcPct val="95000"/>
              </a:lnSpc>
              <a:spcBef>
                <a:spcPts val="600"/>
              </a:spcBef>
              <a:buClr>
                <a:schemeClr val="bg2"/>
              </a:buClr>
              <a:buFont typeface="Courier New" pitchFamily="49" charset="0"/>
              <a:buChar char="o"/>
              <a:defRPr sz="16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371600" indent="-228600" algn="l" defTabSz="914400" rtl="0" eaLnBrk="1" latinLnBrk="0" hangingPunct="1">
              <a:lnSpc>
                <a:spcPct val="95000"/>
              </a:lnSpc>
              <a:spcBef>
                <a:spcPts val="600"/>
              </a:spcBef>
              <a:buClr>
                <a:schemeClr val="bg2"/>
              </a:buClr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64592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90195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9456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46888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Self Critiques</a:t>
            </a:r>
          </a:p>
          <a:p>
            <a:r>
              <a:rPr lang="en-US" dirty="0"/>
              <a:t>Too many words</a:t>
            </a:r>
          </a:p>
          <a:p>
            <a:r>
              <a:rPr lang="en-US" dirty="0"/>
              <a:t>Words too small</a:t>
            </a:r>
          </a:p>
          <a:p>
            <a:r>
              <a:rPr lang="en-US" dirty="0"/>
              <a:t>Too much future research</a:t>
            </a:r>
          </a:p>
          <a:p>
            <a:r>
              <a:rPr lang="en-US" dirty="0"/>
              <a:t>Appeals to small audience</a:t>
            </a:r>
          </a:p>
          <a:p>
            <a:r>
              <a:rPr lang="en-US" dirty="0"/>
              <a:t>Good use of examples with diagrams</a:t>
            </a:r>
          </a:p>
        </p:txBody>
      </p:sp>
    </p:spTree>
    <p:extLst>
      <p:ext uri="{BB962C8B-B14F-4D97-AF65-F5344CB8AC3E}">
        <p14:creationId xmlns:p14="http://schemas.microsoft.com/office/powerpoint/2010/main" val="19823366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1C3603-8006-4FC7-AC3D-4675266F1B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8C25555-BCFF-4DCB-8983-6725FC8345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3C594A-A510-495C-8A65-BACCD24ADA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772525" cy="679870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600511D-0052-416B-95A7-AB5A4F44838F}"/>
              </a:ext>
            </a:extLst>
          </p:cNvPr>
          <p:cNvSpPr txBox="1"/>
          <p:nvPr/>
        </p:nvSpPr>
        <p:spPr>
          <a:xfrm>
            <a:off x="9986962" y="250031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2400" dirty="0"/>
              <a:t>Year: 2015</a:t>
            </a:r>
          </a:p>
          <a:p>
            <a:pPr algn="ctr"/>
            <a:r>
              <a:rPr lang="en-US" sz="2400" dirty="0"/>
              <a:t>Tool: Latex</a:t>
            </a:r>
          </a:p>
        </p:txBody>
      </p:sp>
    </p:spTree>
    <p:extLst>
      <p:ext uri="{BB962C8B-B14F-4D97-AF65-F5344CB8AC3E}">
        <p14:creationId xmlns:p14="http://schemas.microsoft.com/office/powerpoint/2010/main" val="23371330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D264040-1FAE-47C9-B095-3C720F8432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4965D3F-115F-4313-B820-0C921AC5C0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D562BB-F400-48F1-8DD7-DAFDFB394F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72636"/>
            <a:ext cx="8763157" cy="658414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FBCCDA1-818F-42A8-B37D-DEC898B5A094}"/>
              </a:ext>
            </a:extLst>
          </p:cNvPr>
          <p:cNvSpPr txBox="1"/>
          <p:nvPr/>
        </p:nvSpPr>
        <p:spPr>
          <a:xfrm>
            <a:off x="9986962" y="250031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2400" dirty="0"/>
              <a:t>Year: 2015</a:t>
            </a:r>
          </a:p>
          <a:p>
            <a:pPr algn="ctr"/>
            <a:r>
              <a:rPr lang="en-US" sz="2400" dirty="0"/>
              <a:t>Tool: PowerPoint</a:t>
            </a:r>
          </a:p>
        </p:txBody>
      </p:sp>
    </p:spTree>
    <p:extLst>
      <p:ext uri="{BB962C8B-B14F-4D97-AF65-F5344CB8AC3E}">
        <p14:creationId xmlns:p14="http://schemas.microsoft.com/office/powerpoint/2010/main" val="30305661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4F6ACF0-1831-43E6-A94D-D3A7B5E8C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D8FFFAB-2333-4F2B-9197-65F11B2275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199DA3-0DEF-4913-8E6C-C9104258F5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0977"/>
            <a:ext cx="8814431" cy="669604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CF7B3ED-243A-41E6-83B7-E61E04127D1C}"/>
              </a:ext>
            </a:extLst>
          </p:cNvPr>
          <p:cNvSpPr txBox="1"/>
          <p:nvPr/>
        </p:nvSpPr>
        <p:spPr>
          <a:xfrm>
            <a:off x="9986962" y="250031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2400" dirty="0"/>
              <a:t>Year: 2015</a:t>
            </a:r>
          </a:p>
          <a:p>
            <a:pPr algn="ctr"/>
            <a:r>
              <a:rPr lang="en-US" sz="2400" dirty="0"/>
              <a:t>Tool: Latex</a:t>
            </a:r>
          </a:p>
        </p:txBody>
      </p:sp>
    </p:spTree>
    <p:extLst>
      <p:ext uri="{BB962C8B-B14F-4D97-AF65-F5344CB8AC3E}">
        <p14:creationId xmlns:p14="http://schemas.microsoft.com/office/powerpoint/2010/main" val="23869049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4F6ACF0-1831-43E6-A94D-D3A7B5E8C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D8FFFAB-2333-4F2B-9197-65F11B2275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199DA3-0DEF-4913-8E6C-C9104258F5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0977"/>
            <a:ext cx="8814431" cy="669604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CF7B3ED-243A-41E6-83B7-E61E04127D1C}"/>
              </a:ext>
            </a:extLst>
          </p:cNvPr>
          <p:cNvSpPr txBox="1"/>
          <p:nvPr/>
        </p:nvSpPr>
        <p:spPr>
          <a:xfrm>
            <a:off x="9986962" y="250031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2400" dirty="0"/>
              <a:t>Year: 2015</a:t>
            </a:r>
          </a:p>
          <a:p>
            <a:pPr algn="ctr"/>
            <a:r>
              <a:rPr lang="en-US" sz="2400" dirty="0"/>
              <a:t>Tool: Latex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6160B898-66BD-448F-8CA0-E4DC483C1315}"/>
              </a:ext>
            </a:extLst>
          </p:cNvPr>
          <p:cNvSpPr txBox="1">
            <a:spLocks/>
          </p:cNvSpPr>
          <p:nvPr/>
        </p:nvSpPr>
        <p:spPr>
          <a:xfrm>
            <a:off x="9064346" y="1942579"/>
            <a:ext cx="2902506" cy="3700984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274320" indent="-274320" algn="l" defTabSz="914400" rtl="0" eaLnBrk="1" latinLnBrk="0" hangingPunct="1">
              <a:lnSpc>
                <a:spcPct val="95000"/>
              </a:lnSpc>
              <a:spcBef>
                <a:spcPts val="1200"/>
              </a:spcBef>
              <a:buClr>
                <a:schemeClr val="bg2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594360" indent="-274320" algn="l" defTabSz="914400" rtl="0" eaLnBrk="1" latinLnBrk="0" hangingPunct="1">
              <a:lnSpc>
                <a:spcPct val="95000"/>
              </a:lnSpc>
              <a:spcBef>
                <a:spcPts val="600"/>
              </a:spcBef>
              <a:buClr>
                <a:schemeClr val="bg2"/>
              </a:buClr>
              <a:buFont typeface="Verdana" pitchFamily="34" charset="0"/>
              <a:buChar char="─"/>
              <a:defRPr sz="2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2pPr>
            <a:lvl3pPr marL="868680" indent="-228600" algn="l" defTabSz="914400" rtl="0" eaLnBrk="1" latinLnBrk="0" hangingPunct="1">
              <a:lnSpc>
                <a:spcPct val="95000"/>
              </a:lnSpc>
              <a:spcBef>
                <a:spcPts val="600"/>
              </a:spcBef>
              <a:buClr>
                <a:schemeClr val="bg2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3pPr>
            <a:lvl4pPr marL="1143000" indent="-228600" algn="l" defTabSz="914400" rtl="0" eaLnBrk="1" latinLnBrk="0" hangingPunct="1">
              <a:lnSpc>
                <a:spcPct val="95000"/>
              </a:lnSpc>
              <a:spcBef>
                <a:spcPts val="600"/>
              </a:spcBef>
              <a:buClr>
                <a:schemeClr val="bg2"/>
              </a:buClr>
              <a:buFont typeface="Courier New" pitchFamily="49" charset="0"/>
              <a:buChar char="o"/>
              <a:defRPr sz="16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4pPr>
            <a:lvl5pPr marL="1371600" indent="-228600" algn="l" defTabSz="914400" rtl="0" eaLnBrk="1" latinLnBrk="0" hangingPunct="1">
              <a:lnSpc>
                <a:spcPct val="95000"/>
              </a:lnSpc>
              <a:spcBef>
                <a:spcPts val="600"/>
              </a:spcBef>
              <a:buClr>
                <a:schemeClr val="bg2"/>
              </a:buClr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5pPr>
            <a:lvl6pPr marL="164592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90195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9456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46888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Self Critiques</a:t>
            </a:r>
          </a:p>
          <a:p>
            <a:r>
              <a:rPr lang="en-US" dirty="0"/>
              <a:t>Colored text in table difficult to read</a:t>
            </a:r>
          </a:p>
          <a:p>
            <a:r>
              <a:rPr lang="en-US" dirty="0"/>
              <a:t>Too much text</a:t>
            </a:r>
          </a:p>
          <a:p>
            <a:r>
              <a:rPr lang="en-US" dirty="0"/>
              <a:t>Text too small</a:t>
            </a:r>
          </a:p>
          <a:p>
            <a:r>
              <a:rPr lang="en-US" dirty="0"/>
              <a:t>Can’t match references</a:t>
            </a:r>
          </a:p>
          <a:p>
            <a:r>
              <a:rPr lang="en-US" dirty="0"/>
              <a:t>Good use of tables to break up walls of text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983411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2" val="5e1d76e6ed25a0b9acc172e1212e12c5ea2ecb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PI-White">
  <a:themeElements>
    <a:clrScheme name="Custom 56">
      <a:dk1>
        <a:sysClr val="windowText" lastClr="000000"/>
      </a:dk1>
      <a:lt1>
        <a:sysClr val="window" lastClr="FFFFFF"/>
      </a:lt1>
      <a:dk2>
        <a:srgbClr val="6D6D6D"/>
      </a:dk2>
      <a:lt2>
        <a:srgbClr val="AB192D"/>
      </a:lt2>
      <a:accent1>
        <a:srgbClr val="AB192D"/>
      </a:accent1>
      <a:accent2>
        <a:srgbClr val="B2B7BB"/>
      </a:accent2>
      <a:accent3>
        <a:srgbClr val="2C6A8C"/>
      </a:accent3>
      <a:accent4>
        <a:srgbClr val="B7A079"/>
      </a:accent4>
      <a:accent5>
        <a:srgbClr val="46A0DC"/>
      </a:accent5>
      <a:accent6>
        <a:srgbClr val="6D6D6D"/>
      </a:accent6>
      <a:hlink>
        <a:srgbClr val="46A0DC"/>
      </a:hlink>
      <a:folHlink>
        <a:srgbClr val="808DA9"/>
      </a:folHlink>
    </a:clrScheme>
    <a:fontScheme name="Verdana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NewsPrint">
      <a:fillStyleLst>
        <a:solidFill>
          <a:schemeClr val="phClr"/>
        </a:solidFill>
        <a:gradFill rotWithShape="1">
          <a:gsLst>
            <a:gs pos="0">
              <a:schemeClr val="phClr">
                <a:tint val="37000"/>
                <a:hueMod val="100000"/>
                <a:satMod val="200000"/>
                <a:lumMod val="88000"/>
              </a:schemeClr>
            </a:gs>
            <a:gs pos="100000">
              <a:schemeClr val="phClr">
                <a:tint val="53000"/>
                <a:shade val="100000"/>
                <a:hueMod val="100000"/>
                <a:satMod val="350000"/>
                <a:lumMod val="79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83000"/>
                <a:shade val="100000"/>
                <a:alpha val="100000"/>
                <a:hueMod val="100000"/>
                <a:satMod val="220000"/>
                <a:lumMod val="90000"/>
              </a:schemeClr>
            </a:gs>
            <a:gs pos="76000">
              <a:schemeClr val="phClr">
                <a:shade val="100000"/>
              </a:schemeClr>
            </a:gs>
            <a:gs pos="100000">
              <a:schemeClr val="phClr">
                <a:shade val="93000"/>
                <a:alpha val="100000"/>
                <a:satMod val="100000"/>
                <a:lumMod val="93000"/>
              </a:schemeClr>
            </a:gs>
          </a:gsLst>
          <a:path path="circle">
            <a:fillToRect l="15000" t="15000" r="100000" b="100000"/>
          </a:path>
        </a:gradFill>
      </a:fillStyleLst>
      <a:lnStyleLst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12700" dir="528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2700">
            <a:bevelT w="31750" h="127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3000"/>
              </a:schemeClr>
            </a:gs>
            <a:gs pos="100000">
              <a:schemeClr val="phClr">
                <a:shade val="55000"/>
              </a:schemeClr>
            </a:gs>
          </a:gsLst>
          <a:lin ang="5400000" scaled="1"/>
        </a:gradFill>
        <a:blipFill rotWithShape="1">
          <a:blip xmlns:r="http://schemas.openxmlformats.org/officeDocument/2006/relationships" r:embed="rId1">
            <a:duotone>
              <a:schemeClr val="phClr">
                <a:shade val="20000"/>
                <a:satMod val="350000"/>
                <a:lumMod val="125000"/>
              </a:schemeClr>
              <a:schemeClr val="phClr">
                <a:tint val="90000"/>
                <a:satMod val="250000"/>
              </a:schemeClr>
            </a:duotone>
          </a:blip>
          <a:stretch/>
        </a:blipFill>
      </a:bgFillStyleLst>
    </a:fmtScheme>
  </a:themeElements>
  <a:objectDefaults>
    <a:spDef>
      <a:spPr bwMode="auto">
        <a:solidFill>
          <a:schemeClr val="accent2"/>
        </a:solidFill>
        <a:ln w="12700" cap="sq" algn="ctr">
          <a:solidFill>
            <a:schemeClr val="tx2"/>
          </a:solidFill>
          <a:miter lim="800000"/>
          <a:headEnd/>
          <a:tailEnd/>
        </a:ln>
        <a:effectLst/>
      </a:spPr>
      <a:bodyPr wrap="none" anchor="ctr"/>
      <a:lstStyle>
        <a:defPPr algn="ctr">
          <a:defRPr sz="1600" dirty="0" smtClean="0">
            <a:solidFill>
              <a:schemeClr val="bg1"/>
            </a:solidFill>
            <a:latin typeface="+mn-lt"/>
          </a:defRPr>
        </a:defPPr>
      </a:lstStyle>
    </a:spDef>
    <a:txDef>
      <a:spPr>
        <a:noFill/>
      </a:spPr>
      <a:bodyPr wrap="none" rtlCol="0">
        <a:noAutofit/>
      </a:bodyPr>
      <a:lstStyle>
        <a:defPPr algn="ctr">
          <a:defRPr sz="1600" dirty="0" err="1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WPI_Gray">
  <a:themeElements>
    <a:clrScheme name="Custom 57">
      <a:dk1>
        <a:srgbClr val="FFFFFF"/>
      </a:dk1>
      <a:lt1>
        <a:srgbClr val="6D6D6D"/>
      </a:lt1>
      <a:dk2>
        <a:srgbClr val="000000"/>
      </a:dk2>
      <a:lt2>
        <a:srgbClr val="FFFFFF"/>
      </a:lt2>
      <a:accent1>
        <a:srgbClr val="AB192D"/>
      </a:accent1>
      <a:accent2>
        <a:srgbClr val="B2B7BB"/>
      </a:accent2>
      <a:accent3>
        <a:srgbClr val="2C6A8C"/>
      </a:accent3>
      <a:accent4>
        <a:srgbClr val="B7A079"/>
      </a:accent4>
      <a:accent5>
        <a:srgbClr val="46A0DC"/>
      </a:accent5>
      <a:accent6>
        <a:srgbClr val="D9CD95"/>
      </a:accent6>
      <a:hlink>
        <a:srgbClr val="46A0DC"/>
      </a:hlink>
      <a:folHlink>
        <a:srgbClr val="808DA9"/>
      </a:folHlink>
    </a:clrScheme>
    <a:fontScheme name="Verdana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NewsPrint">
      <a:fillStyleLst>
        <a:solidFill>
          <a:schemeClr val="phClr"/>
        </a:solidFill>
        <a:gradFill rotWithShape="1">
          <a:gsLst>
            <a:gs pos="0">
              <a:schemeClr val="phClr">
                <a:tint val="37000"/>
                <a:hueMod val="100000"/>
                <a:satMod val="200000"/>
                <a:lumMod val="88000"/>
              </a:schemeClr>
            </a:gs>
            <a:gs pos="100000">
              <a:schemeClr val="phClr">
                <a:tint val="53000"/>
                <a:shade val="100000"/>
                <a:hueMod val="100000"/>
                <a:satMod val="350000"/>
                <a:lumMod val="79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83000"/>
                <a:shade val="100000"/>
                <a:alpha val="100000"/>
                <a:hueMod val="100000"/>
                <a:satMod val="220000"/>
                <a:lumMod val="90000"/>
              </a:schemeClr>
            </a:gs>
            <a:gs pos="76000">
              <a:schemeClr val="phClr">
                <a:shade val="100000"/>
              </a:schemeClr>
            </a:gs>
            <a:gs pos="100000">
              <a:schemeClr val="phClr">
                <a:shade val="93000"/>
                <a:alpha val="100000"/>
                <a:satMod val="100000"/>
                <a:lumMod val="93000"/>
              </a:schemeClr>
            </a:gs>
          </a:gsLst>
          <a:path path="circle">
            <a:fillToRect l="15000" t="15000" r="100000" b="100000"/>
          </a:path>
        </a:gradFill>
      </a:fillStyleLst>
      <a:lnStyleLst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12700" dir="528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2700">
            <a:bevelT w="31750" h="127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3000"/>
              </a:schemeClr>
            </a:gs>
            <a:gs pos="100000">
              <a:schemeClr val="phClr">
                <a:shade val="55000"/>
              </a:schemeClr>
            </a:gs>
          </a:gsLst>
          <a:lin ang="5400000" scaled="1"/>
        </a:gradFill>
        <a:blipFill rotWithShape="1">
          <a:blip xmlns:r="http://schemas.openxmlformats.org/officeDocument/2006/relationships" r:embed="rId1">
            <a:duotone>
              <a:schemeClr val="phClr">
                <a:shade val="20000"/>
                <a:satMod val="350000"/>
                <a:lumMod val="125000"/>
              </a:schemeClr>
              <a:schemeClr val="phClr">
                <a:tint val="90000"/>
                <a:satMod val="250000"/>
              </a:schemeClr>
            </a:duotone>
          </a:blip>
          <a:stretch/>
        </a:blipFill>
      </a:bgFillStyleLst>
    </a:fmtScheme>
  </a:themeElements>
  <a:objectDefaults>
    <a:spDef>
      <a:spPr bwMode="auto">
        <a:solidFill>
          <a:schemeClr val="accent2">
            <a:lumMod val="40000"/>
            <a:lumOff val="60000"/>
          </a:schemeClr>
        </a:solidFill>
        <a:ln w="12700" cap="sq" algn="ctr">
          <a:solidFill>
            <a:schemeClr val="tx1"/>
          </a:solidFill>
          <a:miter lim="800000"/>
          <a:headEnd/>
          <a:tailEnd/>
        </a:ln>
        <a:effectLst/>
      </a:spPr>
      <a:bodyPr wrap="none" rtlCol="0" anchor="ctr"/>
      <a:lstStyle>
        <a:defPPr algn="ctr">
          <a:defRPr sz="1600" dirty="0" smtClean="0">
            <a:solidFill>
              <a:schemeClr val="bg1"/>
            </a:solidFill>
            <a:latin typeface="+mn-lt"/>
          </a:defRPr>
        </a:defPPr>
      </a:lstStyle>
    </a:spDef>
    <a:lnDef>
      <a:spPr bwMode="auto">
        <a:solidFill>
          <a:schemeClr val="accent2"/>
        </a:solidFill>
        <a:ln w="19050" cap="sq" cmpd="sng" algn="ctr">
          <a:solidFill>
            <a:schemeClr val="tx1"/>
          </a:solidFill>
          <a:prstDash val="solid"/>
          <a:round/>
          <a:headEnd type="triangle" w="med" len="med"/>
          <a:tailEnd type="triangle" w="med" len="med"/>
        </a:ln>
        <a:effectLst/>
      </a:spPr>
      <a:bodyPr/>
      <a:lstStyle/>
    </a:lnDef>
    <a:txDef>
      <a:spPr>
        <a:noFill/>
      </a:spPr>
      <a:bodyPr wrap="none" rtlCol="0">
        <a:noAutofit/>
      </a:bodyPr>
      <a:lstStyle>
        <a:defPPr algn="ctr">
          <a:defRPr sz="1600" dirty="0" err="1" smtClean="0"/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WPI_2012Multi</Template>
  <TotalTime>630</TotalTime>
  <Words>563</Words>
  <Application>Microsoft Office PowerPoint</Application>
  <PresentationFormat>Widescreen</PresentationFormat>
  <Paragraphs>156</Paragraphs>
  <Slides>28</Slides>
  <Notes>0</Notes>
  <HiddenSlides>4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28</vt:i4>
      </vt:variant>
    </vt:vector>
  </HeadingPairs>
  <TitlesOfParts>
    <vt:vector size="36" baseType="lpstr">
      <vt:lpstr>Arial</vt:lpstr>
      <vt:lpstr>Calibri</vt:lpstr>
      <vt:lpstr>Courier New</vt:lpstr>
      <vt:lpstr>Times New Roman</vt:lpstr>
      <vt:lpstr>Verdana</vt:lpstr>
      <vt:lpstr>Wingdings</vt:lpstr>
      <vt:lpstr>WPI-White</vt:lpstr>
      <vt:lpstr>WPI_Gray</vt:lpstr>
      <vt:lpstr>Poster Evolution  from 2014-2021 </vt:lpstr>
      <vt:lpstr>Why am I Presenting About Posters? </vt:lpstr>
      <vt:lpstr>Stage 1: Undergraduate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Stage 2: Early Grad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Stage 3: Recent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Poster Tips</vt:lpstr>
      <vt:lpstr>List of Posters and Venues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Title, Verdana Bold 40pt</dc:title>
  <dc:creator>Melissa</dc:creator>
  <cp:lastModifiedBy>Tlachac, ML</cp:lastModifiedBy>
  <cp:revision>45</cp:revision>
  <dcterms:created xsi:type="dcterms:W3CDTF">2015-05-27T13:16:15Z</dcterms:created>
  <dcterms:modified xsi:type="dcterms:W3CDTF">2021-07-20T22:58:11Z</dcterms:modified>
</cp:coreProperties>
</file>